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31"/>
  </p:notesMasterIdLst>
  <p:handoutMasterIdLst>
    <p:handoutMasterId r:id="rId32"/>
  </p:handoutMasterIdLst>
  <p:sldIdLst>
    <p:sldId id="265" r:id="rId8"/>
    <p:sldId id="267" r:id="rId9"/>
    <p:sldId id="341" r:id="rId10"/>
    <p:sldId id="340" r:id="rId11"/>
    <p:sldId id="302" r:id="rId12"/>
    <p:sldId id="269" r:id="rId13"/>
    <p:sldId id="345" r:id="rId14"/>
    <p:sldId id="311" r:id="rId15"/>
    <p:sldId id="324" r:id="rId16"/>
    <p:sldId id="312" r:id="rId17"/>
    <p:sldId id="344" r:id="rId18"/>
    <p:sldId id="342" r:id="rId19"/>
    <p:sldId id="313" r:id="rId20"/>
    <p:sldId id="314" r:id="rId21"/>
    <p:sldId id="315" r:id="rId22"/>
    <p:sldId id="317" r:id="rId23"/>
    <p:sldId id="346" r:id="rId24"/>
    <p:sldId id="318" r:id="rId25"/>
    <p:sldId id="319" r:id="rId26"/>
    <p:sldId id="347" r:id="rId27"/>
    <p:sldId id="322" r:id="rId28"/>
    <p:sldId id="348" r:id="rId29"/>
    <p:sldId id="336" r:id="rId30"/>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9999FF"/>
    <a:srgbClr val="FFCCFF"/>
    <a:srgbClr val="BFD4D7"/>
    <a:srgbClr val="F2F2F2"/>
    <a:srgbClr val="FFFF99"/>
    <a:srgbClr val="B9EDFF"/>
    <a:srgbClr val="FFFFFF"/>
    <a:srgbClr val="A719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3566" autoAdjust="0"/>
  </p:normalViewPr>
  <p:slideViewPr>
    <p:cSldViewPr>
      <p:cViewPr varScale="1">
        <p:scale>
          <a:sx n="90" d="100"/>
          <a:sy n="90" d="100"/>
        </p:scale>
        <p:origin x="1676" y="40"/>
      </p:cViewPr>
      <p:guideLst>
        <p:guide orient="horz" pos="2160"/>
        <p:guide pos="2880"/>
      </p:guideLst>
    </p:cSldViewPr>
  </p:slideViewPr>
  <p:outlineViewPr>
    <p:cViewPr>
      <p:scale>
        <a:sx n="33" d="100"/>
        <a:sy n="33" d="100"/>
      </p:scale>
      <p:origin x="0" y="-7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1737"/>
          </a:xfrm>
          <a:prstGeom prst="rect">
            <a:avLst/>
          </a:prstGeom>
        </p:spPr>
        <p:txBody>
          <a:bodyPr vert="horz" lIns="93177" tIns="46589" rIns="93177" bIns="46589" rtlCol="0"/>
          <a:lstStyle>
            <a:lvl1pPr algn="r">
              <a:defRPr sz="1200"/>
            </a:lvl1pPr>
          </a:lstStyle>
          <a:p>
            <a:fld id="{E6111496-B189-429B-AFC5-24D1D34733DC}" type="datetimeFigureOut">
              <a:rPr lang="en-US" smtClean="0"/>
              <a:t>5/25/2017</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6C90CB45-27BB-4BD8-9A38-71B07E44059A}" type="slidenum">
              <a:rPr lang="en-US" smtClean="0"/>
              <a:t>‹#›</a:t>
            </a:fld>
            <a:endParaRPr lang="en-US"/>
          </a:p>
        </p:txBody>
      </p:sp>
    </p:spTree>
    <p:extLst>
      <p:ext uri="{BB962C8B-B14F-4D97-AF65-F5344CB8AC3E}">
        <p14:creationId xmlns:p14="http://schemas.microsoft.com/office/powerpoint/2010/main" val="1237860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3628FCE6-EDDF-4DAD-B7E1-744EFADB451A}" type="datetimeFigureOut">
              <a:rPr lang="en-US" smtClean="0"/>
              <a:t>5/25/2017</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42938DFF-218C-4948-B31E-06D658EB2B31}" type="slidenum">
              <a:rPr lang="en-US" smtClean="0"/>
              <a:t>‹#›</a:t>
            </a:fld>
            <a:endParaRPr lang="en-US"/>
          </a:p>
        </p:txBody>
      </p:sp>
    </p:spTree>
    <p:extLst>
      <p:ext uri="{BB962C8B-B14F-4D97-AF65-F5344CB8AC3E}">
        <p14:creationId xmlns:p14="http://schemas.microsoft.com/office/powerpoint/2010/main" val="2400360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938DFF-218C-4948-B31E-06D658EB2B31}" type="slidenum">
              <a:rPr lang="en-US" smtClean="0"/>
              <a:t>1</a:t>
            </a:fld>
            <a:endParaRPr lang="en-US"/>
          </a:p>
        </p:txBody>
      </p:sp>
    </p:spTree>
    <p:extLst>
      <p:ext uri="{BB962C8B-B14F-4D97-AF65-F5344CB8AC3E}">
        <p14:creationId xmlns:p14="http://schemas.microsoft.com/office/powerpoint/2010/main" val="4012601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Arial" panose="020B0604020202020204" pitchFamily="34" charset="0"/>
                <a:cs typeface="Arial" panose="020B0604020202020204" pitchFamily="34" charset="0"/>
              </a:rPr>
              <a:t>To efficiently handle certain spatial queries, the system also provides multi-level indexing support.</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Tile based indexing for query processing and filtering.</a:t>
            </a:r>
          </a:p>
          <a:p>
            <a:r>
              <a:rPr lang="en-US" baseline="0" dirty="0">
                <a:latin typeface="Arial" panose="020B0604020202020204" pitchFamily="34" charset="0"/>
                <a:cs typeface="Arial" panose="020B0604020202020204" pitchFamily="34" charset="0"/>
              </a:rPr>
              <a:t>Region based indexing for batch-processing based query optimization and filtering.</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10</a:t>
            </a:fld>
            <a:endParaRPr lang="en-US" altLang="zh-CN"/>
          </a:p>
        </p:txBody>
      </p:sp>
    </p:spTree>
    <p:extLst>
      <p:ext uri="{BB962C8B-B14F-4D97-AF65-F5344CB8AC3E}">
        <p14:creationId xmlns:p14="http://schemas.microsoft.com/office/powerpoint/2010/main" val="1212205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Arial" panose="020B0604020202020204" pitchFamily="34" charset="0"/>
                <a:cs typeface="Arial" panose="020B0604020202020204" pitchFamily="34" charset="0"/>
              </a:rPr>
              <a:t>To efficiently handle certain spatial queries, the system also provides multi-level indexing support.</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Tile based indexing for query processing and filtering.</a:t>
            </a:r>
          </a:p>
          <a:p>
            <a:r>
              <a:rPr lang="en-US" baseline="0" dirty="0">
                <a:latin typeface="Arial" panose="020B0604020202020204" pitchFamily="34" charset="0"/>
                <a:cs typeface="Arial" panose="020B0604020202020204" pitchFamily="34" charset="0"/>
              </a:rPr>
              <a:t>Region based indexing for batch-processing based query optimization and filtering.</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11</a:t>
            </a:fld>
            <a:endParaRPr lang="en-US" altLang="zh-CN"/>
          </a:p>
        </p:txBody>
      </p:sp>
    </p:spTree>
    <p:extLst>
      <p:ext uri="{BB962C8B-B14F-4D97-AF65-F5344CB8AC3E}">
        <p14:creationId xmlns:p14="http://schemas.microsoft.com/office/powerpoint/2010/main" val="3745251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Arial" panose="020B0604020202020204" pitchFamily="34" charset="0"/>
                <a:cs typeface="Arial" panose="020B0604020202020204" pitchFamily="34" charset="0"/>
              </a:rPr>
              <a:t>To efficiently handle certain spatial queries, the system also provides multi-level indexing support.</a:t>
            </a:r>
          </a:p>
          <a:p>
            <a:endParaRPr lang="en-US" baseline="0" dirty="0">
              <a:latin typeface="Arial" panose="020B0604020202020204" pitchFamily="34" charset="0"/>
              <a:cs typeface="Arial" panose="020B0604020202020204" pitchFamily="34" charset="0"/>
            </a:endParaRPr>
          </a:p>
          <a:p>
            <a:r>
              <a:rPr lang="en-US" baseline="0" dirty="0">
                <a:latin typeface="Arial" panose="020B0604020202020204" pitchFamily="34" charset="0"/>
                <a:cs typeface="Arial" panose="020B0604020202020204" pitchFamily="34" charset="0"/>
              </a:rPr>
              <a:t>Tile based indexing for query processing and filtering.</a:t>
            </a:r>
          </a:p>
          <a:p>
            <a:r>
              <a:rPr lang="en-US" baseline="0" dirty="0">
                <a:latin typeface="Arial" panose="020B0604020202020204" pitchFamily="34" charset="0"/>
                <a:cs typeface="Arial" panose="020B0604020202020204" pitchFamily="34" charset="0"/>
              </a:rPr>
              <a:t>Region based indexing for batch-processing based query optimization and filtering.</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12</a:t>
            </a:fld>
            <a:endParaRPr lang="en-US" altLang="zh-CN"/>
          </a:p>
        </p:txBody>
      </p:sp>
    </p:spTree>
    <p:extLst>
      <p:ext uri="{BB962C8B-B14F-4D97-AF65-F5344CB8AC3E}">
        <p14:creationId xmlns:p14="http://schemas.microsoft.com/office/powerpoint/2010/main" val="332082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Hadoop-GIS (is based on ) comes with a general framework for spatial data processing in MapReduce to support multi-types of spatial queries and analytics, summarized in following steps.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Data is partitioned and staged to HDFS.</a:t>
            </a:r>
          </a:p>
          <a:p>
            <a:r>
              <a:rPr lang="en-US" dirty="0">
                <a:latin typeface="Verdana" panose="020B0604030504040204" pitchFamily="34" charset="0"/>
                <a:ea typeface="Verdana" panose="020B0604030504040204" pitchFamily="34" charset="0"/>
                <a:cs typeface="Verdana" panose="020B0604030504040204" pitchFamily="34" charset="0"/>
              </a:rPr>
              <a:t>Pre-Processing</a:t>
            </a:r>
          </a:p>
          <a:p>
            <a:r>
              <a:rPr lang="en-US" dirty="0">
                <a:latin typeface="Verdana" panose="020B0604030504040204" pitchFamily="34" charset="0"/>
                <a:ea typeface="Verdana" panose="020B0604030504040204" pitchFamily="34" charset="0"/>
                <a:cs typeface="Verdana" panose="020B0604030504040204" pitchFamily="34" charset="0"/>
              </a:rPr>
              <a:t>Block based</a:t>
            </a:r>
          </a:p>
          <a:p>
            <a:r>
              <a:rPr lang="en-US" dirty="0">
                <a:latin typeface="Verdana" panose="020B0604030504040204" pitchFamily="34" charset="0"/>
                <a:ea typeface="Verdana" panose="020B0604030504040204" pitchFamily="34" charset="0"/>
                <a:cs typeface="Verdana" panose="020B0604030504040204" pitchFamily="34" charset="0"/>
              </a:rPr>
              <a:t>Tile based spatial query processing</a:t>
            </a:r>
          </a:p>
          <a:p>
            <a:r>
              <a:rPr lang="en-US" dirty="0">
                <a:latin typeface="Verdana" panose="020B0604030504040204" pitchFamily="34" charset="0"/>
                <a:ea typeface="Verdana" panose="020B0604030504040204" pitchFamily="34" charset="0"/>
                <a:cs typeface="Verdana" panose="020B0604030504040204" pitchFamily="34" charset="0"/>
              </a:rPr>
              <a:t>Boundary processing</a:t>
            </a:r>
          </a:p>
          <a:p>
            <a:r>
              <a:rPr lang="en-US" dirty="0">
                <a:latin typeface="Verdana" panose="020B0604030504040204" pitchFamily="34" charset="0"/>
                <a:ea typeface="Verdana" panose="020B0604030504040204" pitchFamily="34" charset="0"/>
                <a:cs typeface="Verdana" panose="020B0604030504040204" pitchFamily="34" charset="0"/>
              </a:rPr>
              <a:t>Post-Processing</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13</a:t>
            </a:fld>
            <a:endParaRPr lang="en-US" altLang="zh-CN"/>
          </a:p>
        </p:txBody>
      </p:sp>
    </p:spTree>
    <p:extLst>
      <p:ext uri="{BB962C8B-B14F-4D97-AF65-F5344CB8AC3E}">
        <p14:creationId xmlns:p14="http://schemas.microsoft.com/office/powerpoint/2010/main" val="177854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11"/>
              </a:spcBef>
              <a:spcAft>
                <a:spcPts val="611"/>
              </a:spcAft>
              <a:buSzPct val="90000"/>
            </a:pPr>
            <a:r>
              <a:rPr lang="en-US" sz="1400" dirty="0">
                <a:latin typeface="Arial" panose="020B0604020202020204" pitchFamily="34" charset="0"/>
                <a:cs typeface="Arial" panose="020B0604020202020204" pitchFamily="34" charset="0"/>
              </a:rPr>
              <a:t>Staging: result files redistributed across HDFS as blocks</a:t>
            </a:r>
          </a:p>
          <a:p>
            <a:pPr>
              <a:lnSpc>
                <a:spcPct val="90000"/>
              </a:lnSpc>
              <a:spcBef>
                <a:spcPts val="611"/>
              </a:spcBef>
              <a:spcAft>
                <a:spcPts val="611"/>
              </a:spcAft>
              <a:buSzPct val="90000"/>
            </a:pPr>
            <a:r>
              <a:rPr lang="en-US" sz="1400" dirty="0">
                <a:latin typeface="Arial" panose="020B0604020202020204" pitchFamily="34" charset="0"/>
                <a:cs typeface="Arial" panose="020B0604020202020204" pitchFamily="34" charset="0"/>
              </a:rPr>
              <a:t>Global indexing created</a:t>
            </a:r>
          </a:p>
          <a:p>
            <a:pPr>
              <a:lnSpc>
                <a:spcPct val="90000"/>
              </a:lnSpc>
              <a:spcBef>
                <a:spcPts val="611"/>
              </a:spcBef>
              <a:spcAft>
                <a:spcPts val="611"/>
              </a:spcAft>
              <a:buSzPct val="90000"/>
            </a:pPr>
            <a:r>
              <a:rPr lang="en-US" sz="1400" dirty="0">
                <a:latin typeface="Arial" panose="020B0604020202020204" pitchFamily="34" charset="0"/>
                <a:cs typeface="Arial" panose="020B0604020202020204" pitchFamily="34" charset="0"/>
              </a:rPr>
              <a:t>Map: identify records of same tiles to form tasks </a:t>
            </a:r>
          </a:p>
          <a:p>
            <a:pPr>
              <a:lnSpc>
                <a:spcPct val="90000"/>
              </a:lnSpc>
              <a:spcBef>
                <a:spcPts val="611"/>
              </a:spcBef>
              <a:spcAft>
                <a:spcPts val="611"/>
              </a:spcAft>
              <a:buSzPct val="90000"/>
            </a:pPr>
            <a:r>
              <a:rPr lang="en-US" sz="1400" dirty="0">
                <a:latin typeface="Arial" panose="020B0604020202020204" pitchFamily="34" charset="0"/>
                <a:cs typeface="Arial" panose="020B0604020202020204" pitchFamily="34" charset="0"/>
              </a:rPr>
              <a:t>Reduce: execute queries with real-time spatial query engine</a:t>
            </a:r>
          </a:p>
          <a:p>
            <a:pPr>
              <a:lnSpc>
                <a:spcPct val="90000"/>
              </a:lnSpc>
              <a:spcBef>
                <a:spcPts val="611"/>
              </a:spcBef>
              <a:spcAft>
                <a:spcPts val="611"/>
              </a:spcAft>
              <a:buSzPct val="90000"/>
            </a:pPr>
            <a:r>
              <a:rPr lang="en-US" sz="1400" dirty="0">
                <a:latin typeface="Arial" panose="020B0604020202020204" pitchFamily="34" charset="0"/>
                <a:cs typeface="Arial" panose="020B0604020202020204" pitchFamily="34" charset="0"/>
              </a:rPr>
              <a:t>Boundary normalization: another MapReduce</a:t>
            </a:r>
          </a:p>
          <a:p>
            <a:pPr defTabSz="846038" eaLnBrk="0" fontAlgn="base" hangingPunct="0">
              <a:lnSpc>
                <a:spcPct val="90000"/>
              </a:lnSpc>
              <a:spcBef>
                <a:spcPts val="611"/>
              </a:spcBef>
              <a:spcAft>
                <a:spcPts val="611"/>
              </a:spcAft>
              <a:buSzPct val="90000"/>
              <a:defRPr/>
            </a:pPr>
            <a:r>
              <a:rPr lang="en-US" sz="1400" dirty="0">
                <a:latin typeface="Arial" panose="020B0604020202020204" pitchFamily="34" charset="0"/>
                <a:cs typeface="Arial" panose="020B0604020202020204" pitchFamily="34" charset="0"/>
              </a:rPr>
              <a:t>Aggregation: aggregate query results</a:t>
            </a:r>
          </a:p>
          <a:p>
            <a:endParaRPr 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14</a:t>
            </a:fld>
            <a:endParaRPr lang="en-US" altLang="zh-CN"/>
          </a:p>
        </p:txBody>
      </p:sp>
    </p:spTree>
    <p:extLst>
      <p:ext uri="{BB962C8B-B14F-4D97-AF65-F5344CB8AC3E}">
        <p14:creationId xmlns:p14="http://schemas.microsoft.com/office/powerpoint/2010/main" val="3110861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11"/>
              </a:spcBef>
              <a:spcAft>
                <a:spcPts val="611"/>
              </a:spcAft>
              <a:buSzPct val="90000"/>
            </a:pPr>
            <a:r>
              <a:rPr lang="en-US" sz="1100" dirty="0"/>
              <a:t>Staging: result files redistributed across HDFS as blocks</a:t>
            </a:r>
          </a:p>
          <a:p>
            <a:pPr>
              <a:lnSpc>
                <a:spcPct val="90000"/>
              </a:lnSpc>
              <a:spcBef>
                <a:spcPts val="611"/>
              </a:spcBef>
              <a:spcAft>
                <a:spcPts val="611"/>
              </a:spcAft>
              <a:buSzPct val="90000"/>
            </a:pPr>
            <a:r>
              <a:rPr lang="en-US" sz="1100" dirty="0"/>
              <a:t>Global indexing created</a:t>
            </a:r>
          </a:p>
          <a:p>
            <a:pPr>
              <a:lnSpc>
                <a:spcPct val="90000"/>
              </a:lnSpc>
              <a:spcBef>
                <a:spcPts val="611"/>
              </a:spcBef>
              <a:spcAft>
                <a:spcPts val="611"/>
              </a:spcAft>
              <a:buSzPct val="90000"/>
            </a:pPr>
            <a:r>
              <a:rPr lang="en-US" sz="1100" dirty="0"/>
              <a:t>Map: identify records of same tiles to form tasks </a:t>
            </a:r>
          </a:p>
          <a:p>
            <a:pPr>
              <a:lnSpc>
                <a:spcPct val="90000"/>
              </a:lnSpc>
              <a:spcBef>
                <a:spcPts val="611"/>
              </a:spcBef>
              <a:spcAft>
                <a:spcPts val="611"/>
              </a:spcAft>
              <a:buSzPct val="90000"/>
            </a:pPr>
            <a:r>
              <a:rPr lang="en-US" sz="1100" dirty="0"/>
              <a:t>Reduce: execute queries with real-time spatial query engine</a:t>
            </a:r>
          </a:p>
          <a:p>
            <a:pPr>
              <a:lnSpc>
                <a:spcPct val="90000"/>
              </a:lnSpc>
              <a:spcBef>
                <a:spcPts val="611"/>
              </a:spcBef>
              <a:spcAft>
                <a:spcPts val="611"/>
              </a:spcAft>
              <a:buSzPct val="90000"/>
            </a:pPr>
            <a:r>
              <a:rPr lang="en-US" sz="1100" dirty="0"/>
              <a:t>Boundary normalization: another MapReduce</a:t>
            </a:r>
          </a:p>
          <a:p>
            <a:pPr defTabSz="846038" eaLnBrk="0" fontAlgn="base" hangingPunct="0">
              <a:lnSpc>
                <a:spcPct val="90000"/>
              </a:lnSpc>
              <a:spcBef>
                <a:spcPts val="611"/>
              </a:spcBef>
              <a:spcAft>
                <a:spcPts val="611"/>
              </a:spcAft>
              <a:buSzPct val="90000"/>
              <a:defRPr/>
            </a:pPr>
            <a:r>
              <a:rPr lang="en-US" sz="1100" dirty="0"/>
              <a:t>Aggregation: aggregate query results</a:t>
            </a:r>
          </a:p>
          <a:p>
            <a:endParaRPr lang="en-US" dirty="0"/>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15</a:t>
            </a:fld>
            <a:endParaRPr lang="en-US" altLang="zh-CN"/>
          </a:p>
        </p:txBody>
      </p:sp>
    </p:spTree>
    <p:extLst>
      <p:ext uri="{BB962C8B-B14F-4D97-AF65-F5344CB8AC3E}">
        <p14:creationId xmlns:p14="http://schemas.microsoft.com/office/powerpoint/2010/main" val="736770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operators</a:t>
            </a:r>
            <a:r>
              <a:rPr lang="en-US" baseline="0" dirty="0"/>
              <a:t> are handled by an internal spatial query engine (RESQUE) which supports:</a:t>
            </a:r>
          </a:p>
          <a:p>
            <a:endParaRPr lang="en-US" baseline="0" dirty="0"/>
          </a:p>
          <a:p>
            <a:r>
              <a:rPr lang="en-US" baseline="0" dirty="0"/>
              <a:t>Efficient spatial access methods for query processing</a:t>
            </a:r>
          </a:p>
          <a:p>
            <a:r>
              <a:rPr lang="en-US" baseline="0" dirty="0"/>
              <a:t>Various spatial measurement operation and spatial functions</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16</a:t>
            </a:fld>
            <a:endParaRPr lang="en-US" altLang="zh-CN"/>
          </a:p>
        </p:txBody>
      </p:sp>
    </p:spTree>
    <p:extLst>
      <p:ext uri="{BB962C8B-B14F-4D97-AF65-F5344CB8AC3E}">
        <p14:creationId xmlns:p14="http://schemas.microsoft.com/office/powerpoint/2010/main" val="192476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operators</a:t>
            </a:r>
            <a:r>
              <a:rPr lang="en-US" baseline="0" dirty="0"/>
              <a:t> are handled by an internal spatial query engine (RESQUE) which supports:</a:t>
            </a:r>
          </a:p>
          <a:p>
            <a:endParaRPr lang="en-US" baseline="0" dirty="0"/>
          </a:p>
          <a:p>
            <a:r>
              <a:rPr lang="en-US" baseline="0" dirty="0"/>
              <a:t>Efficient spatial access methods for query processing</a:t>
            </a:r>
          </a:p>
          <a:p>
            <a:r>
              <a:rPr lang="en-US" baseline="0" dirty="0"/>
              <a:t>Various spatial measurement operation and spatial functions</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17</a:t>
            </a:fld>
            <a:endParaRPr lang="en-US" altLang="zh-CN"/>
          </a:p>
        </p:txBody>
      </p:sp>
    </p:spTree>
    <p:extLst>
      <p:ext uri="{BB962C8B-B14F-4D97-AF65-F5344CB8AC3E}">
        <p14:creationId xmlns:p14="http://schemas.microsoft.com/office/powerpoint/2010/main" val="211482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6963" y="403225"/>
            <a:ext cx="2687637" cy="2014538"/>
          </a:xfrm>
        </p:spPr>
      </p:sp>
      <p:sp>
        <p:nvSpPr>
          <p:cNvPr id="3" name="Notes Placeholder 2"/>
          <p:cNvSpPr>
            <a:spLocks noGrp="1"/>
          </p:cNvSpPr>
          <p:nvPr>
            <p:ph type="body" idx="1"/>
          </p:nvPr>
        </p:nvSpPr>
        <p:spPr/>
        <p:txBody>
          <a:bodyPr>
            <a:normAutofit/>
          </a:bodyPr>
          <a:lstStyle/>
          <a:p>
            <a:r>
              <a:rPr lang="en-US" dirty="0"/>
              <a:t>One major issue for spatial partitioning</a:t>
            </a:r>
            <a:r>
              <a:rPr lang="en-US" baseline="0" dirty="0"/>
              <a:t> based query processing is the effect of boundary-crossing objects.</a:t>
            </a:r>
          </a:p>
          <a:p>
            <a:r>
              <a:rPr lang="en-US" baseline="0" dirty="0"/>
              <a:t>We take a multi-assignment based partitioning method, where objects crossing tile boundaries are replicated</a:t>
            </a:r>
          </a:p>
          <a:p>
            <a:r>
              <a:rPr lang="en-US" baseline="0" dirty="0"/>
              <a:t>across multi-tiles. </a:t>
            </a:r>
          </a:p>
          <a:p>
            <a:endParaRPr lang="en-US" baseline="0" dirty="0"/>
          </a:p>
          <a:p>
            <a:r>
              <a:rPr lang="en-US" baseline="0" dirty="0"/>
              <a:t>Normalization is provided as a post-processing step to amend partitioning effect. </a:t>
            </a:r>
          </a:p>
          <a:p>
            <a:r>
              <a:rPr lang="en-US" baseline="0" dirty="0"/>
              <a:t>(We will justify such design decision in later slides)</a:t>
            </a:r>
            <a:endParaRPr lang="en-US" dirty="0"/>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19</a:t>
            </a:fld>
            <a:endParaRPr lang="en-US" altLang="zh-CN"/>
          </a:p>
        </p:txBody>
      </p:sp>
    </p:spTree>
    <p:extLst>
      <p:ext uri="{BB962C8B-B14F-4D97-AF65-F5344CB8AC3E}">
        <p14:creationId xmlns:p14="http://schemas.microsoft.com/office/powerpoint/2010/main" val="2458038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6963" y="403225"/>
            <a:ext cx="2687637" cy="2014538"/>
          </a:xfrm>
        </p:spPr>
      </p:sp>
      <p:sp>
        <p:nvSpPr>
          <p:cNvPr id="3" name="Notes Placeholder 2"/>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Hadoop-GIS shows nice scalability as well.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see scalable query performance with increasing number of reducers, and increasing size </a:t>
            </a:r>
          </a:p>
          <a:p>
            <a:r>
              <a:rPr lang="en-US" dirty="0">
                <a:latin typeface="Verdana" panose="020B0604030504040204" pitchFamily="34" charset="0"/>
                <a:ea typeface="Verdana" panose="020B0604030504040204" pitchFamily="34" charset="0"/>
                <a:cs typeface="Verdana" panose="020B0604030504040204" pitchFamily="34" charset="0"/>
              </a:rPr>
              <a:t>of datasets. The first one is for </a:t>
            </a:r>
            <a:r>
              <a:rPr lang="en-US" dirty="0" err="1">
                <a:latin typeface="Verdana" panose="020B0604030504040204" pitchFamily="34" charset="0"/>
                <a:ea typeface="Verdana" panose="020B0604030504040204" pitchFamily="34" charset="0"/>
                <a:cs typeface="Verdana" panose="020B0604030504040204" pitchFamily="34" charset="0"/>
              </a:rPr>
              <a:t>OpenStreetMap</a:t>
            </a:r>
            <a:r>
              <a:rPr lang="en-US" dirty="0">
                <a:latin typeface="Verdana" panose="020B0604030504040204" pitchFamily="34" charset="0"/>
                <a:ea typeface="Verdana" panose="020B0604030504040204" pitchFamily="34" charset="0"/>
                <a:cs typeface="Verdana" panose="020B0604030504040204" pitchFamily="34" charset="0"/>
              </a:rPr>
              <a:t> dataset, and the second one is for imaging data with</a:t>
            </a:r>
          </a:p>
          <a:p>
            <a:r>
              <a:rPr lang="en-US" dirty="0">
                <a:latin typeface="Verdana" panose="020B0604030504040204" pitchFamily="34" charset="0"/>
                <a:ea typeface="Verdana" panose="020B0604030504040204" pitchFamily="34" charset="0"/>
                <a:cs typeface="Verdana" panose="020B0604030504040204" pitchFamily="34" charset="0"/>
              </a:rPr>
              <a:t>Datasets of different sizes.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boundary normalization overhead is a small fixed fraction of the overall cost.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UniversS 55 Roman" pitchFamily="2" charset="0"/>
              </a:rPr>
              <a:t>The average querying time per image is 15 seconds (with 1X dataset and all cores), comparing with 22 minutes 12 seconds in a single partition </a:t>
            </a:r>
            <a:r>
              <a:rPr lang="en-US" dirty="0" err="1">
                <a:latin typeface="UniversS 55 Roman" pitchFamily="2" charset="0"/>
              </a:rPr>
              <a:t>postGIS</a:t>
            </a:r>
            <a:r>
              <a:rPr lang="en-US" dirty="0">
                <a:latin typeface="UniversS 55 Roman" pitchFamily="2" charset="0"/>
              </a:rPr>
              <a:t>,  and 89 minutes 30 seconds on a single partition SDBMS X.</a:t>
            </a:r>
            <a:endParaRPr lang="en-US" dirty="0"/>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20</a:t>
            </a:fld>
            <a:endParaRPr lang="en-US" altLang="zh-CN"/>
          </a:p>
        </p:txBody>
      </p:sp>
    </p:spTree>
    <p:extLst>
      <p:ext uri="{BB962C8B-B14F-4D97-AF65-F5344CB8AC3E}">
        <p14:creationId xmlns:p14="http://schemas.microsoft.com/office/powerpoint/2010/main" val="235190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Recently, more and more 3D</a:t>
            </a:r>
            <a:r>
              <a:rPr lang="en-US" baseline="0" dirty="0"/>
              <a:t> spatial data are produced in both industry applications and </a:t>
            </a:r>
            <a:r>
              <a:rPr lang="en-US" sz="1200" b="0" i="0" u="none" strike="noStrike" kern="1200" baseline="0" dirty="0" err="1">
                <a:solidFill>
                  <a:schemeClr val="tx1"/>
                </a:solidFill>
                <a:latin typeface="+mn-lt"/>
                <a:ea typeface="+mn-ea"/>
                <a:cs typeface="+mn-cs"/>
              </a:rPr>
              <a:t>scientic</a:t>
            </a:r>
            <a:r>
              <a:rPr lang="en-US" sz="1200" b="0" i="0" u="none" strike="noStrike" kern="1200" baseline="0" dirty="0">
                <a:solidFill>
                  <a:schemeClr val="tx1"/>
                </a:solidFill>
                <a:latin typeface="+mn-lt"/>
                <a:ea typeface="+mn-ea"/>
                <a:cs typeface="+mn-cs"/>
              </a:rPr>
              <a:t> research</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3d mining and exploration industry, 3D geoscience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3D buildings in 3D city modelling and planning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3d pathology imaging, more and more micro-anatomic objects, like blood vessels and nuclei</a:t>
            </a:r>
            <a:endParaRPr lang="en-US" dirty="0"/>
          </a:p>
          <a:p>
            <a:endParaRPr lang="en-US" b="1" dirty="0">
              <a:latin typeface="Verdana" panose="020B0604030504040204" pitchFamily="34" charset="0"/>
              <a:ea typeface="Verdana" panose="020B0604030504040204" pitchFamily="34" charset="0"/>
              <a:cs typeface="Verdana" panose="020B0604030504040204" pitchFamily="34" charset="0"/>
            </a:endParaRPr>
          </a:p>
          <a:p>
            <a:endParaRPr lang="en-US" b="1" dirty="0">
              <a:latin typeface="Verdana" panose="020B0604030504040204" pitchFamily="34" charset="0"/>
              <a:ea typeface="Verdana" panose="020B0604030504040204" pitchFamily="34" charset="0"/>
              <a:cs typeface="Verdana" panose="020B0604030504040204" pitchFamily="34" charset="0"/>
            </a:endParaRPr>
          </a:p>
          <a:p>
            <a:r>
              <a:rPr lang="en-US" b="1" dirty="0">
                <a:latin typeface="Verdana" panose="020B0604030504040204" pitchFamily="34" charset="0"/>
                <a:ea typeface="Verdana" panose="020B0604030504040204" pitchFamily="34" charset="0"/>
                <a:cs typeface="Verdana" panose="020B0604030504040204" pitchFamily="34" charset="0"/>
              </a:rPr>
              <a:t>Spatial data is exploding</a:t>
            </a:r>
            <a:r>
              <a:rPr lang="en-US" b="1" baseline="0" dirty="0">
                <a:latin typeface="Verdana" panose="020B0604030504040204" pitchFamily="34" charset="0"/>
                <a:ea typeface="Verdana" panose="020B0604030504040204" pitchFamily="34" charset="0"/>
                <a:cs typeface="Verdana" panose="020B0604030504040204" pitchFamily="34" charset="0"/>
              </a:rPr>
              <a:t> with </a:t>
            </a:r>
            <a:r>
              <a:rPr lang="en-US" b="1" dirty="0">
                <a:latin typeface="Verdana" panose="020B0604030504040204" pitchFamily="34" charset="0"/>
                <a:ea typeface="Verdana" panose="020B0604030504040204" pitchFamily="34" charset="0"/>
                <a:cs typeface="Verdana" panose="020B0604030504040204" pitchFamily="34" charset="0"/>
              </a:rPr>
              <a:t>cost effective and ubiquitous positioning technologies</a:t>
            </a:r>
          </a:p>
          <a:p>
            <a:pPr lvl="1"/>
            <a:r>
              <a:rPr lang="en-US" dirty="0">
                <a:latin typeface="Verdana" panose="020B0604030504040204" pitchFamily="34" charset="0"/>
                <a:ea typeface="Verdana" panose="020B0604030504040204" pitchFamily="34" charset="0"/>
                <a:cs typeface="Verdana" panose="020B0604030504040204" pitchFamily="34" charset="0"/>
              </a:rPr>
              <a:t>Location based services through GPS and smart phones</a:t>
            </a:r>
          </a:p>
          <a:p>
            <a:pPr marL="485299" lvl="1" defTabSz="846038" eaLnBrk="0" fontAlgn="base" hangingPunct="0">
              <a:lnSpc>
                <a:spcPct val="87000"/>
              </a:lnSpc>
              <a:spcBef>
                <a:spcPct val="40000"/>
              </a:spcBef>
              <a:spcAft>
                <a:spcPct val="0"/>
              </a:spcAft>
              <a:defRPr/>
            </a:pPr>
            <a:r>
              <a:rPr lang="en-US" dirty="0">
                <a:latin typeface="Verdana" panose="020B0604030504040204" pitchFamily="34" charset="0"/>
                <a:ea typeface="Verdana" panose="020B0604030504040204" pitchFamily="34" charset="0"/>
                <a:cs typeface="Verdana" panose="020B0604030504040204" pitchFamily="34" charset="0"/>
              </a:rPr>
              <a:t>Geo-crowdsourcing: </a:t>
            </a:r>
            <a:r>
              <a:rPr lang="en-US" dirty="0" err="1">
                <a:latin typeface="Verdana" panose="020B0604030504040204" pitchFamily="34" charset="0"/>
                <a:ea typeface="Verdana" panose="020B0604030504040204" pitchFamily="34" charset="0"/>
                <a:cs typeface="Verdana" panose="020B0604030504040204" pitchFamily="34" charset="0"/>
              </a:rPr>
              <a:t>OpenStreetMap</a:t>
            </a:r>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An open map of the world</a:t>
            </a:r>
          </a:p>
          <a:p>
            <a:pPr lvl="1"/>
            <a:r>
              <a:rPr lang="en-US" dirty="0">
                <a:latin typeface="Verdana" panose="020B0604030504040204" pitchFamily="34" charset="0"/>
                <a:ea typeface="Verdana" panose="020B0604030504040204" pitchFamily="34" charset="0"/>
                <a:cs typeface="Verdana" panose="020B0604030504040204" pitchFamily="34" charset="0"/>
              </a:rPr>
              <a:t>Users can quickly input data</a:t>
            </a:r>
          </a:p>
          <a:p>
            <a:pPr lvl="1"/>
            <a:r>
              <a:rPr lang="en-US" dirty="0">
                <a:latin typeface="Verdana" panose="020B0604030504040204" pitchFamily="34" charset="0"/>
                <a:ea typeface="Verdana" panose="020B0604030504040204" pitchFamily="34" charset="0"/>
                <a:cs typeface="Verdana" panose="020B0604030504040204" pitchFamily="34" charset="0"/>
              </a:rPr>
              <a:t>1 million users and more than 600,000 contributors</a:t>
            </a:r>
          </a:p>
          <a:p>
            <a:pPr lvl="1"/>
            <a:r>
              <a:rPr lang="en-US" dirty="0">
                <a:latin typeface="Verdana" panose="020B0604030504040204" pitchFamily="34" charset="0"/>
                <a:ea typeface="Verdana" panose="020B0604030504040204" pitchFamily="34" charset="0"/>
                <a:cs typeface="Verdana" panose="020B0604030504040204" pitchFamily="34" charset="0"/>
              </a:rPr>
              <a:t>Two billion nodes; data increases at a dramatic speed</a:t>
            </a:r>
          </a:p>
          <a:p>
            <a:endParaRPr lang="en-US" b="1" dirty="0">
              <a:latin typeface="Verdana" panose="020B0604030504040204" pitchFamily="34" charset="0"/>
              <a:ea typeface="Verdana" panose="020B0604030504040204" pitchFamily="34" charset="0"/>
              <a:cs typeface="Verdana" panose="020B0604030504040204" pitchFamily="34" charset="0"/>
            </a:endParaRPr>
          </a:p>
          <a:p>
            <a:r>
              <a:rPr lang="en-US" b="1" dirty="0">
                <a:latin typeface="Verdana" panose="020B0604030504040204" pitchFamily="34" charset="0"/>
                <a:ea typeface="Verdana" panose="020B0604030504040204" pitchFamily="34" charset="0"/>
                <a:cs typeface="Verdana" panose="020B0604030504040204" pitchFamily="34" charset="0"/>
              </a:rPr>
              <a:t>Scientific spatial applications are increasingly data- and compute- intensive</a:t>
            </a:r>
          </a:p>
          <a:p>
            <a:pPr lvl="1"/>
            <a:r>
              <a:rPr lang="en-US" dirty="0">
                <a:latin typeface="Verdana" panose="020B0604030504040204" pitchFamily="34" charset="0"/>
                <a:ea typeface="Verdana" panose="020B0604030504040204" pitchFamily="34" charset="0"/>
                <a:cs typeface="Verdana" panose="020B0604030504040204" pitchFamily="34" charset="0"/>
              </a:rPr>
              <a:t>High-resolution instruments</a:t>
            </a:r>
            <a:r>
              <a:rPr lang="en-US" baseline="0" dirty="0">
                <a:latin typeface="Verdana" panose="020B0604030504040204" pitchFamily="34" charset="0"/>
                <a:ea typeface="Verdana" panose="020B0604030504040204" pitchFamily="34" charset="0"/>
                <a:cs typeface="Verdana" panose="020B0604030504040204" pitchFamily="34" charset="0"/>
              </a:rPr>
              <a:t> are generating fine resolution images and sensing data:</a:t>
            </a:r>
          </a:p>
          <a:p>
            <a:pPr lvl="1"/>
            <a:r>
              <a:rPr lang="en-US" baseline="0" dirty="0">
                <a:latin typeface="Verdana" panose="020B0604030504040204" pitchFamily="34" charset="0"/>
                <a:ea typeface="Verdana" panose="020B0604030504040204" pitchFamily="34" charset="0"/>
                <a:cs typeface="Verdana" panose="020B0604030504040204" pitchFamily="34" charset="0"/>
              </a:rPr>
              <a:t> --- High resolution </a:t>
            </a:r>
            <a:r>
              <a:rPr lang="en-US" dirty="0">
                <a:latin typeface="Verdana" panose="020B0604030504040204" pitchFamily="34" charset="0"/>
                <a:ea typeface="Verdana" panose="020B0604030504040204" pitchFamily="34" charset="0"/>
                <a:cs typeface="Verdana" panose="020B0604030504040204" pitchFamily="34" charset="0"/>
              </a:rPr>
              <a:t>remote sensing instruments</a:t>
            </a:r>
          </a:p>
          <a:p>
            <a:pPr lvl="1"/>
            <a:r>
              <a:rPr lang="en-US" dirty="0">
                <a:latin typeface="Verdana" panose="020B0604030504040204" pitchFamily="34" charset="0"/>
                <a:ea typeface="Verdana" panose="020B0604030504040204" pitchFamily="34" charset="0"/>
                <a:cs typeface="Verdana" panose="020B0604030504040204" pitchFamily="34" charset="0"/>
              </a:rPr>
              <a:t> --- High</a:t>
            </a:r>
            <a:r>
              <a:rPr lang="en-US" baseline="0" dirty="0">
                <a:latin typeface="Verdana" panose="020B0604030504040204" pitchFamily="34" charset="0"/>
                <a:ea typeface="Verdana" panose="020B0604030504040204" pitchFamily="34" charset="0"/>
                <a:cs typeface="Verdana" panose="020B0604030504040204" pitchFamily="34" charset="0"/>
              </a:rPr>
              <a:t> resolution </a:t>
            </a:r>
            <a:r>
              <a:rPr lang="en-US" dirty="0">
                <a:latin typeface="Verdana" panose="020B0604030504040204" pitchFamily="34" charset="0"/>
                <a:ea typeface="Verdana" panose="020B0604030504040204" pitchFamily="34" charset="0"/>
                <a:cs typeface="Verdana" panose="020B0604030504040204" pitchFamily="34" charset="0"/>
              </a:rPr>
              <a:t>image scanners for</a:t>
            </a:r>
            <a:r>
              <a:rPr lang="en-US" baseline="0" dirty="0">
                <a:latin typeface="Verdana" panose="020B0604030504040204" pitchFamily="34" charset="0"/>
                <a:ea typeface="Verdana" panose="020B0604030504040204" pitchFamily="34" charset="0"/>
                <a:cs typeface="Verdana" panose="020B0604030504040204" pitchFamily="34" charset="0"/>
              </a:rPr>
              <a:t> human tissues</a:t>
            </a:r>
            <a:endParaRPr lang="en-US" dirty="0">
              <a:latin typeface="Verdana" panose="020B0604030504040204" pitchFamily="34" charset="0"/>
              <a:ea typeface="Verdana" panose="020B0604030504040204" pitchFamily="34" charset="0"/>
              <a:cs typeface="Verdana" panose="020B0604030504040204" pitchFamily="34" charset="0"/>
            </a:endParaRPr>
          </a:p>
          <a:p>
            <a:pPr lvl="1"/>
            <a:r>
              <a:rPr lang="en-US" dirty="0">
                <a:latin typeface="Verdana" panose="020B0604030504040204" pitchFamily="34" charset="0"/>
                <a:ea typeface="Verdana" panose="020B0604030504040204" pitchFamily="34" charset="0"/>
                <a:cs typeface="Verdana" panose="020B0604030504040204" pitchFamily="34" charset="0"/>
              </a:rPr>
              <a:t>e.g.: digital</a:t>
            </a:r>
            <a:r>
              <a:rPr lang="en-US" baseline="0" dirty="0">
                <a:latin typeface="Verdana" panose="020B0604030504040204" pitchFamily="34" charset="0"/>
                <a:ea typeface="Verdana" panose="020B0604030504040204" pitchFamily="34" charset="0"/>
                <a:cs typeface="Verdana" panose="020B0604030504040204" pitchFamily="34" charset="0"/>
              </a:rPr>
              <a:t> pathology imaging (an emerging field) provides high resolution images of microanatomic structures, such as  </a:t>
            </a:r>
            <a:r>
              <a:rPr lang="en-US" dirty="0">
                <a:latin typeface="Verdana" panose="020B0604030504040204" pitchFamily="34" charset="0"/>
                <a:ea typeface="Verdana" panose="020B0604030504040204" pitchFamily="34" charset="0"/>
                <a:cs typeface="Verdana" panose="020B0604030504040204" pitchFamily="34" charset="0"/>
              </a:rPr>
              <a:t>nuclei,  blood vessels, and bile ducts</a:t>
            </a:r>
          </a:p>
          <a:p>
            <a:pPr lvl="1"/>
            <a:r>
              <a:rPr lang="en-US" dirty="0">
                <a:latin typeface="Verdana" panose="020B0604030504040204" pitchFamily="34" charset="0"/>
                <a:ea typeface="Verdana" panose="020B0604030504040204" pitchFamily="34" charset="0"/>
                <a:cs typeface="Verdana" panose="020B0604030504040204" pitchFamily="34" charset="0"/>
              </a:rPr>
              <a:t>    And 3D</a:t>
            </a:r>
            <a:r>
              <a:rPr lang="en-US" baseline="0" dirty="0">
                <a:latin typeface="Verdana" panose="020B0604030504040204" pitchFamily="34" charset="0"/>
                <a:ea typeface="Verdana" panose="020B0604030504040204" pitchFamily="34" charset="0"/>
                <a:cs typeface="Verdana" panose="020B0604030504040204" pitchFamily="34" charset="0"/>
              </a:rPr>
              <a:t> digital pathology imaging is possible (with stacking of sectioned multiple slides)</a:t>
            </a:r>
            <a:endParaRPr lang="en-US" dirty="0">
              <a:latin typeface="Verdana" panose="020B0604030504040204" pitchFamily="34" charset="0"/>
              <a:ea typeface="Verdana" panose="020B0604030504040204" pitchFamily="34" charset="0"/>
              <a:cs typeface="Verdana" panose="020B0604030504040204" pitchFamily="34" charset="0"/>
            </a:endParaRPr>
          </a:p>
          <a:p>
            <a:pPr lvl="1"/>
            <a:endParaRPr lang="en-US" dirty="0">
              <a:latin typeface="Verdana" panose="020B0604030504040204" pitchFamily="34" charset="0"/>
              <a:ea typeface="Verdana" panose="020B0604030504040204" pitchFamily="34" charset="0"/>
              <a:cs typeface="Verdana" panose="020B0604030504040204" pitchFamily="34" charset="0"/>
            </a:endParaRPr>
          </a:p>
          <a:p>
            <a:pPr lvl="0"/>
            <a:r>
              <a:rPr lang="en-US" b="1" dirty="0">
                <a:latin typeface="Verdana" panose="020B0604030504040204" pitchFamily="34" charset="0"/>
                <a:ea typeface="Verdana" panose="020B0604030504040204" pitchFamily="34" charset="0"/>
                <a:cs typeface="Verdana" panose="020B0604030504040204" pitchFamily="34" charset="0"/>
              </a:rPr>
              <a:t>Spatial data exploration involves massive number of spatial objects, and is highly data- and compute-intensive</a:t>
            </a:r>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2</a:t>
            </a:fld>
            <a:endParaRPr lang="en-US" altLang="zh-CN"/>
          </a:p>
        </p:txBody>
      </p:sp>
    </p:spTree>
    <p:extLst>
      <p:ext uri="{BB962C8B-B14F-4D97-AF65-F5344CB8AC3E}">
        <p14:creationId xmlns:p14="http://schemas.microsoft.com/office/powerpoint/2010/main" val="1686612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6963" y="403225"/>
            <a:ext cx="2687637" cy="2014538"/>
          </a:xfrm>
        </p:spPr>
      </p:sp>
      <p:sp>
        <p:nvSpPr>
          <p:cNvPr id="3" name="Notes Placeholder 2"/>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Hadoop-GIS shows nice scalability as well.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see scalable query performance with increasing number of reducers, and increasing size </a:t>
            </a:r>
          </a:p>
          <a:p>
            <a:r>
              <a:rPr lang="en-US" dirty="0">
                <a:latin typeface="Verdana" panose="020B0604030504040204" pitchFamily="34" charset="0"/>
                <a:ea typeface="Verdana" panose="020B0604030504040204" pitchFamily="34" charset="0"/>
                <a:cs typeface="Verdana" panose="020B0604030504040204" pitchFamily="34" charset="0"/>
              </a:rPr>
              <a:t>of datasets. The first one is for </a:t>
            </a:r>
            <a:r>
              <a:rPr lang="en-US" dirty="0" err="1">
                <a:latin typeface="Verdana" panose="020B0604030504040204" pitchFamily="34" charset="0"/>
                <a:ea typeface="Verdana" panose="020B0604030504040204" pitchFamily="34" charset="0"/>
                <a:cs typeface="Verdana" panose="020B0604030504040204" pitchFamily="34" charset="0"/>
              </a:rPr>
              <a:t>OpenStreetMap</a:t>
            </a:r>
            <a:r>
              <a:rPr lang="en-US" dirty="0">
                <a:latin typeface="Verdana" panose="020B0604030504040204" pitchFamily="34" charset="0"/>
                <a:ea typeface="Verdana" panose="020B0604030504040204" pitchFamily="34" charset="0"/>
                <a:cs typeface="Verdana" panose="020B0604030504040204" pitchFamily="34" charset="0"/>
              </a:rPr>
              <a:t> dataset, and the second one is for imaging data with</a:t>
            </a:r>
          </a:p>
          <a:p>
            <a:r>
              <a:rPr lang="en-US" dirty="0">
                <a:latin typeface="Verdana" panose="020B0604030504040204" pitchFamily="34" charset="0"/>
                <a:ea typeface="Verdana" panose="020B0604030504040204" pitchFamily="34" charset="0"/>
                <a:cs typeface="Verdana" panose="020B0604030504040204" pitchFamily="34" charset="0"/>
              </a:rPr>
              <a:t>Datasets of different sizes.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boundary normalization overhead is a small fixed fraction of the overall cost.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UniversS 55 Roman" pitchFamily="2" charset="0"/>
              </a:rPr>
              <a:t>The average querying time per image is 15 seconds (with 1X dataset and all cores), comparing with 22 minutes 12 seconds in a single partition </a:t>
            </a:r>
            <a:r>
              <a:rPr lang="en-US" dirty="0" err="1">
                <a:latin typeface="UniversS 55 Roman" pitchFamily="2" charset="0"/>
              </a:rPr>
              <a:t>postGIS</a:t>
            </a:r>
            <a:r>
              <a:rPr lang="en-US" dirty="0">
                <a:latin typeface="UniversS 55 Roman" pitchFamily="2" charset="0"/>
              </a:rPr>
              <a:t>,  and 89 minutes 30 seconds on a single partition SDBMS X.</a:t>
            </a:r>
            <a:endParaRPr lang="en-US" dirty="0"/>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21</a:t>
            </a:fld>
            <a:endParaRPr lang="en-US" altLang="zh-CN"/>
          </a:p>
        </p:txBody>
      </p:sp>
    </p:spTree>
    <p:extLst>
      <p:ext uri="{BB962C8B-B14F-4D97-AF65-F5344CB8AC3E}">
        <p14:creationId xmlns:p14="http://schemas.microsoft.com/office/powerpoint/2010/main" val="253630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6963" y="403225"/>
            <a:ext cx="2687637" cy="2014538"/>
          </a:xfrm>
        </p:spPr>
      </p:sp>
      <p:sp>
        <p:nvSpPr>
          <p:cNvPr id="3" name="Notes Placeholder 2"/>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Hadoop-GIS shows nice scalability as well.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We see scalable query performance with increasing number of reducers, and increasing size </a:t>
            </a:r>
          </a:p>
          <a:p>
            <a:r>
              <a:rPr lang="en-US" dirty="0">
                <a:latin typeface="Verdana" panose="020B0604030504040204" pitchFamily="34" charset="0"/>
                <a:ea typeface="Verdana" panose="020B0604030504040204" pitchFamily="34" charset="0"/>
                <a:cs typeface="Verdana" panose="020B0604030504040204" pitchFamily="34" charset="0"/>
              </a:rPr>
              <a:t>of datasets. The first one is for </a:t>
            </a:r>
            <a:r>
              <a:rPr lang="en-US" dirty="0" err="1">
                <a:latin typeface="Verdana" panose="020B0604030504040204" pitchFamily="34" charset="0"/>
                <a:ea typeface="Verdana" panose="020B0604030504040204" pitchFamily="34" charset="0"/>
                <a:cs typeface="Verdana" panose="020B0604030504040204" pitchFamily="34" charset="0"/>
              </a:rPr>
              <a:t>OpenStreetMap</a:t>
            </a:r>
            <a:r>
              <a:rPr lang="en-US" dirty="0">
                <a:latin typeface="Verdana" panose="020B0604030504040204" pitchFamily="34" charset="0"/>
                <a:ea typeface="Verdana" panose="020B0604030504040204" pitchFamily="34" charset="0"/>
                <a:cs typeface="Verdana" panose="020B0604030504040204" pitchFamily="34" charset="0"/>
              </a:rPr>
              <a:t> dataset, and the second one is for imaging data with</a:t>
            </a:r>
          </a:p>
          <a:p>
            <a:r>
              <a:rPr lang="en-US" dirty="0">
                <a:latin typeface="Verdana" panose="020B0604030504040204" pitchFamily="34" charset="0"/>
                <a:ea typeface="Verdana" panose="020B0604030504040204" pitchFamily="34" charset="0"/>
                <a:cs typeface="Verdana" panose="020B0604030504040204" pitchFamily="34" charset="0"/>
              </a:rPr>
              <a:t>Datasets of different sizes.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The boundary normalization overhead is a small fixed fraction of the overall cost.</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UniversS 55 Roman" pitchFamily="2" charset="0"/>
              </a:rPr>
              <a:t>The average querying time per image is 15 seconds (with 1X dataset and all cores), comparing with 22 minutes 12 seconds in a single partition </a:t>
            </a:r>
            <a:r>
              <a:rPr lang="en-US" dirty="0" err="1">
                <a:latin typeface="UniversS 55 Roman" pitchFamily="2" charset="0"/>
              </a:rPr>
              <a:t>postGIS</a:t>
            </a:r>
            <a:r>
              <a:rPr lang="en-US" dirty="0">
                <a:latin typeface="UniversS 55 Roman" pitchFamily="2" charset="0"/>
              </a:rPr>
              <a:t>,  and 89 minutes 30 seconds on a single partition SDBMS X.</a:t>
            </a:r>
            <a:endParaRPr lang="en-US" dirty="0"/>
          </a:p>
          <a:p>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22</a:t>
            </a:fld>
            <a:endParaRPr lang="en-US" altLang="zh-CN"/>
          </a:p>
        </p:txBody>
      </p:sp>
    </p:spTree>
    <p:extLst>
      <p:ext uri="{BB962C8B-B14F-4D97-AF65-F5344CB8AC3E}">
        <p14:creationId xmlns:p14="http://schemas.microsoft.com/office/powerpoint/2010/main" val="516055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938DFF-218C-4948-B31E-06D658EB2B31}" type="slidenum">
              <a:rPr lang="en-US" smtClean="0"/>
              <a:t>23</a:t>
            </a:fld>
            <a:endParaRPr lang="en-US"/>
          </a:p>
        </p:txBody>
      </p:sp>
    </p:spTree>
    <p:extLst>
      <p:ext uri="{BB962C8B-B14F-4D97-AF65-F5344CB8AC3E}">
        <p14:creationId xmlns:p14="http://schemas.microsoft.com/office/powerpoint/2010/main" val="116640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6038" eaLnBrk="0" fontAlgn="base" hangingPunct="0">
              <a:lnSpc>
                <a:spcPct val="87000"/>
              </a:lnSpc>
              <a:spcBef>
                <a:spcPct val="40000"/>
              </a:spcBef>
              <a:spcAft>
                <a:spcPct val="0"/>
              </a:spcAft>
              <a:defRPr/>
            </a:pPr>
            <a:r>
              <a:rPr lang="en-US" sz="1100" dirty="0">
                <a:latin typeface="Arial" panose="020B0604020202020204" pitchFamily="34" charset="0"/>
                <a:cs typeface="Arial" panose="020B0604020202020204" pitchFamily="34" charset="0"/>
              </a:rPr>
              <a:t>Spatial join/spatial overlay/spatial cross-matching</a:t>
            </a:r>
          </a:p>
          <a:p>
            <a:endParaRPr lang="en-US" dirty="0"/>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3</a:t>
            </a:fld>
            <a:endParaRPr lang="en-US" altLang="zh-CN"/>
          </a:p>
        </p:txBody>
      </p:sp>
    </p:spTree>
    <p:extLst>
      <p:ext uri="{BB962C8B-B14F-4D97-AF65-F5344CB8AC3E}">
        <p14:creationId xmlns:p14="http://schemas.microsoft.com/office/powerpoint/2010/main" val="281730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Spatial data exploration (and analytics) comes with many forms, including feature based queries, spatial relationship based queries, distance based queries, and complex spatial analytics. </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this paper, we mainly focus on spatial relationship based queries, including spatial joins: two-way and multi-way joins, window based queries and point-in-polygon queries. A special case of spatial join is polygon overlay or spatial cross-matching queries.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Spatial cross-matching is to identify and compare derived spatial objects belonging to different analyses or measurements.  Such query could involve large number of spatial objects to compare and are highly expensive to process.</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4</a:t>
            </a:fld>
            <a:endParaRPr lang="en-US" altLang="zh-CN"/>
          </a:p>
        </p:txBody>
      </p:sp>
    </p:spTree>
    <p:extLst>
      <p:ext uri="{BB962C8B-B14F-4D97-AF65-F5344CB8AC3E}">
        <p14:creationId xmlns:p14="http://schemas.microsoft.com/office/powerpoint/2010/main" val="162130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5</a:t>
            </a:fld>
            <a:endParaRPr lang="en-US" altLang="zh-CN"/>
          </a:p>
        </p:txBody>
      </p:sp>
    </p:spTree>
    <p:extLst>
      <p:ext uri="{BB962C8B-B14F-4D97-AF65-F5344CB8AC3E}">
        <p14:creationId xmlns:p14="http://schemas.microsoft.com/office/powerpoint/2010/main" val="43079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billion pixels</a:t>
            </a:r>
          </a:p>
          <a:p>
            <a:r>
              <a:rPr lang="en-US" dirty="0"/>
              <a:t>1 million markups, 100 million features</a:t>
            </a:r>
          </a:p>
          <a:p>
            <a:r>
              <a:rPr lang="en-US" dirty="0"/>
              <a:t>Quadrillion</a:t>
            </a:r>
            <a:r>
              <a:rPr lang="en-US" baseline="0" dirty="0"/>
              <a:t> pixels</a:t>
            </a:r>
          </a:p>
          <a:p>
            <a:r>
              <a:rPr lang="en-US" baseline="0" dirty="0"/>
              <a:t>10 trillion features</a:t>
            </a:r>
            <a:endParaRPr lang="en-US" dirty="0"/>
          </a:p>
          <a:p>
            <a:endParaRPr lang="en-US" dirty="0"/>
          </a:p>
        </p:txBody>
      </p:sp>
      <p:sp>
        <p:nvSpPr>
          <p:cNvPr id="4" name="Slide Number Placeholder 3"/>
          <p:cNvSpPr>
            <a:spLocks noGrp="1"/>
          </p:cNvSpPr>
          <p:nvPr>
            <p:ph type="sldNum" sz="quarter" idx="10"/>
          </p:nvPr>
        </p:nvSpPr>
        <p:spPr/>
        <p:txBody>
          <a:bodyPr/>
          <a:lstStyle/>
          <a:p>
            <a:fld id="{42070626-EBD0-4CF4-B6FE-3FE54CF0BFFD}" type="slidenum">
              <a:rPr lang="en-US" smtClean="0"/>
              <a:pPr/>
              <a:t>6</a:t>
            </a:fld>
            <a:endParaRPr lang="en-US"/>
          </a:p>
        </p:txBody>
      </p:sp>
    </p:spTree>
    <p:extLst>
      <p:ext uri="{BB962C8B-B14F-4D97-AF65-F5344CB8AC3E}">
        <p14:creationId xmlns:p14="http://schemas.microsoft.com/office/powerpoint/2010/main" val="396322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develop a system called Hadoop-GIS, and provide a generic framework to support </a:t>
            </a:r>
          </a:p>
          <a:p>
            <a:r>
              <a:rPr lang="en-US" dirty="0"/>
              <a:t>high performance spatial queries and analytics for spatial</a:t>
            </a:r>
            <a:r>
              <a:rPr lang="en-US" baseline="0" dirty="0"/>
              <a:t> big data on MapReduce and CPU-GPU hybrid systems.</a:t>
            </a:r>
          </a:p>
          <a:p>
            <a:endParaRPr lang="en-US" baseline="0" dirty="0"/>
          </a:p>
          <a:p>
            <a:r>
              <a:rPr lang="en-US" dirty="0"/>
              <a:t>Hadoop-GIS provides: </a:t>
            </a:r>
          </a:p>
          <a:p>
            <a:r>
              <a:rPr lang="en-US" dirty="0"/>
              <a:t>  …</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7</a:t>
            </a:fld>
            <a:endParaRPr lang="en-US" altLang="zh-CN"/>
          </a:p>
        </p:txBody>
      </p:sp>
    </p:spTree>
    <p:extLst>
      <p:ext uri="{BB962C8B-B14F-4D97-AF65-F5344CB8AC3E}">
        <p14:creationId xmlns:p14="http://schemas.microsoft.com/office/powerpoint/2010/main" val="425787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develop a system called Hadoop-GIS, and provide a generic framework to support </a:t>
            </a:r>
          </a:p>
          <a:p>
            <a:r>
              <a:rPr lang="en-US" dirty="0"/>
              <a:t>high performance spatial queries and analytics for spatial</a:t>
            </a:r>
            <a:r>
              <a:rPr lang="en-US" baseline="0" dirty="0"/>
              <a:t> big data on MapReduce and CPU-GPU hybrid systems.</a:t>
            </a:r>
          </a:p>
          <a:p>
            <a:endParaRPr lang="en-US" baseline="0" dirty="0"/>
          </a:p>
          <a:p>
            <a:r>
              <a:rPr lang="en-US" dirty="0"/>
              <a:t>Hadoop-GIS provides: </a:t>
            </a:r>
          </a:p>
          <a:p>
            <a:r>
              <a:rPr lang="en-US" dirty="0"/>
              <a:t>  …</a:t>
            </a:r>
          </a:p>
        </p:txBody>
      </p:sp>
      <p:sp>
        <p:nvSpPr>
          <p:cNvPr id="4" name="Slide Number Placeholder 3"/>
          <p:cNvSpPr>
            <a:spLocks noGrp="1"/>
          </p:cNvSpPr>
          <p:nvPr>
            <p:ph type="sldNum" sz="quarter" idx="10"/>
          </p:nvPr>
        </p:nvSpPr>
        <p:spPr/>
        <p:txBody>
          <a:bodyPr/>
          <a:lstStyle/>
          <a:p>
            <a:pPr>
              <a:defRPr/>
            </a:pPr>
            <a:fld id="{DDA46638-A69A-4CA3-8EF2-320A26C447D5}" type="slidenum">
              <a:rPr lang="zh-CN" altLang="en-US" smtClean="0"/>
              <a:pPr>
                <a:defRPr/>
              </a:pPr>
              <a:t>8</a:t>
            </a:fld>
            <a:endParaRPr lang="en-US" altLang="zh-CN"/>
          </a:p>
        </p:txBody>
      </p:sp>
    </p:spTree>
    <p:extLst>
      <p:ext uri="{BB962C8B-B14F-4D97-AF65-F5344CB8AC3E}">
        <p14:creationId xmlns:p14="http://schemas.microsoft.com/office/powerpoint/2010/main" val="404861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6963" y="403225"/>
            <a:ext cx="2687637" cy="2014538"/>
          </a:xfrm>
        </p:spPr>
      </p:sp>
      <p:sp>
        <p:nvSpPr>
          <p:cNvPr id="3" name="Notes Placeholder 2"/>
          <p:cNvSpPr>
            <a:spLocks noGrp="1"/>
          </p:cNvSpPr>
          <p:nvPr>
            <p:ph type="body" idx="1"/>
          </p:nvPr>
        </p:nvSpPr>
        <p:spPr/>
        <p:txBody>
          <a:bodyP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Hadoop-GIS provides an end-to-end solution:</a:t>
            </a:r>
          </a:p>
          <a:p>
            <a:r>
              <a:rPr lang="en-US" dirty="0">
                <a:latin typeface="Verdana" panose="020B0604030504040204" pitchFamily="34" charset="0"/>
                <a:ea typeface="Verdana" panose="020B0604030504040204" pitchFamily="34" charset="0"/>
                <a:cs typeface="Verdana" panose="020B0604030504040204" pitchFamily="34" charset="0"/>
              </a:rPr>
              <a:t>A spatial query language based on SQL (Hive QL);</a:t>
            </a:r>
          </a:p>
          <a:p>
            <a:r>
              <a:rPr lang="en-US" dirty="0">
                <a:latin typeface="Verdana" panose="020B0604030504040204" pitchFamily="34" charset="0"/>
                <a:ea typeface="Verdana" panose="020B0604030504040204" pitchFamily="34" charset="0"/>
                <a:cs typeface="Verdana" panose="020B0604030504040204" pitchFamily="34" charset="0"/>
              </a:rPr>
              <a:t>A query translation engine from SQL to MapReduce;</a:t>
            </a:r>
          </a:p>
          <a:p>
            <a:r>
              <a:rPr lang="en-US" dirty="0">
                <a:latin typeface="Verdana" panose="020B0604030504040204" pitchFamily="34" charset="0"/>
                <a:ea typeface="Verdana" panose="020B0604030504040204" pitchFamily="34" charset="0"/>
                <a:cs typeface="Verdana" panose="020B0604030504040204" pitchFamily="34" charset="0"/>
              </a:rPr>
              <a:t>Spatial queries will run on based on the </a:t>
            </a:r>
            <a:r>
              <a:rPr lang="en-US" dirty="0" err="1">
                <a:latin typeface="Verdana" panose="020B0604030504040204" pitchFamily="34" charset="0"/>
                <a:ea typeface="Verdana" panose="020B0604030504040204" pitchFamily="34" charset="0"/>
                <a:cs typeface="Verdana" panose="020B0604030504040204" pitchFamily="34" charset="0"/>
              </a:rPr>
              <a:t>Haoop</a:t>
            </a:r>
            <a:r>
              <a:rPr lang="en-US" dirty="0">
                <a:latin typeface="Verdana" panose="020B0604030504040204" pitchFamily="34" charset="0"/>
                <a:ea typeface="Verdana" panose="020B0604030504040204" pitchFamily="34" charset="0"/>
                <a:cs typeface="Verdana" panose="020B0604030504040204" pitchFamily="34" charset="0"/>
              </a:rPr>
              <a:t>-GIS query engine; traditional structural queries run on Hive.</a:t>
            </a:r>
          </a:p>
          <a:p>
            <a:r>
              <a:rPr lang="en-US" dirty="0">
                <a:latin typeface="Verdana" panose="020B0604030504040204" pitchFamily="34" charset="0"/>
                <a:ea typeface="Verdana" panose="020B0604030504040204" pitchFamily="34" charset="0"/>
                <a:cs typeface="Verdana" panose="020B0604030504040204" pitchFamily="34" charset="0"/>
              </a:rPr>
              <a:t>A parallel data partitioning tool based on MapReduce is being developed.</a:t>
            </a:r>
          </a:p>
        </p:txBody>
      </p:sp>
      <p:sp>
        <p:nvSpPr>
          <p:cNvPr id="4" name="Slide Number Placeholder 3"/>
          <p:cNvSpPr>
            <a:spLocks noGrp="1"/>
          </p:cNvSpPr>
          <p:nvPr>
            <p:ph type="sldNum" sz="quarter" idx="10"/>
          </p:nvPr>
        </p:nvSpPr>
        <p:spPr/>
        <p:txBody>
          <a:bodyPr/>
          <a:lstStyle/>
          <a:p>
            <a:fld id="{42070626-EBD0-4CF4-B6FE-3FE54CF0BFFD}" type="slidenum">
              <a:rPr lang="en-US" smtClean="0"/>
              <a:pPr/>
              <a:t>9</a:t>
            </a:fld>
            <a:endParaRPr lang="en-US"/>
          </a:p>
        </p:txBody>
      </p:sp>
    </p:spTree>
    <p:extLst>
      <p:ext uri="{BB962C8B-B14F-4D97-AF65-F5344CB8AC3E}">
        <p14:creationId xmlns:p14="http://schemas.microsoft.com/office/powerpoint/2010/main" val="415998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cci.emory.edu/cm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169332"/>
            <a:ext cx="8932389" cy="717937"/>
          </a:xfrm>
        </p:spPr>
        <p:txBody>
          <a:bodyPr/>
          <a:lstStyle/>
          <a:p>
            <a:r>
              <a:rPr lang="en-US" dirty="0"/>
              <a:t>Click to edit Master title style</a:t>
            </a:r>
          </a:p>
        </p:txBody>
      </p:sp>
      <p:sp>
        <p:nvSpPr>
          <p:cNvPr id="3" name="Content Placeholder 2"/>
          <p:cNvSpPr>
            <a:spLocks noGrp="1"/>
          </p:cNvSpPr>
          <p:nvPr>
            <p:ph idx="1"/>
          </p:nvPr>
        </p:nvSpPr>
        <p:spPr>
          <a:xfrm>
            <a:off x="148669" y="931863"/>
            <a:ext cx="8859921" cy="5316538"/>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srgbClr val="000000"/>
              </a:solidFill>
              <a:latin typeface="Arial"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srgbClr val="000000"/>
              </a:solidFill>
              <a:latin typeface="Arial"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2878"/>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1222375" y="2973388"/>
            <a:ext cx="7921625" cy="2741612"/>
          </a:xfrm>
          <a:prstGeom prst="rect">
            <a:avLst/>
          </a:prstGeom>
          <a:solidFill>
            <a:srgbClr val="CCCCCC"/>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5" name="Rectangle 7"/>
          <p:cNvSpPr>
            <a:spLocks noChangeArrowheads="1"/>
          </p:cNvSpPr>
          <p:nvPr/>
        </p:nvSpPr>
        <p:spPr bwMode="auto">
          <a:xfrm>
            <a:off x="2209800" y="1906588"/>
            <a:ext cx="6096000" cy="1066800"/>
          </a:xfrm>
          <a:prstGeom prst="rect">
            <a:avLst/>
          </a:prstGeom>
          <a:noFill/>
          <a:ln w="9525">
            <a:noFill/>
            <a:miter lim="800000"/>
            <a:headEnd/>
            <a:tailEnd/>
          </a:ln>
          <a:effectLst/>
        </p:spPr>
        <p:txBody>
          <a:bodyPr anchor="ctr"/>
          <a:lstStyle/>
          <a:p>
            <a:pPr defTabSz="457200" eaLnBrk="0" hangingPunct="0"/>
            <a:endParaRPr lang="de-DE" sz="1800" b="0">
              <a:solidFill>
                <a:prstClr val="black"/>
              </a:solidFill>
              <a:latin typeface="Arial" pitchFamily="34" charset="0"/>
              <a:ea typeface="ＭＳ Ｐゴシック" pitchFamily="34" charset="-128"/>
              <a:cs typeface="+mn-cs"/>
            </a:endParaRPr>
          </a:p>
        </p:txBody>
      </p:sp>
      <p:sp>
        <p:nvSpPr>
          <p:cNvPr id="6" name="Rectangle 5"/>
          <p:cNvSpPr>
            <a:spLocks noChangeArrowheads="1"/>
          </p:cNvSpPr>
          <p:nvPr/>
        </p:nvSpPr>
        <p:spPr bwMode="auto">
          <a:xfrm>
            <a:off x="1220788" y="2927350"/>
            <a:ext cx="7929562" cy="46038"/>
          </a:xfrm>
          <a:prstGeom prst="rect">
            <a:avLst/>
          </a:prstGeom>
          <a:solidFill>
            <a:schemeClr val="bg1"/>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7" name="Rectangle 13"/>
          <p:cNvSpPr>
            <a:spLocks noChangeArrowheads="1"/>
          </p:cNvSpPr>
          <p:nvPr/>
        </p:nvSpPr>
        <p:spPr bwMode="auto">
          <a:xfrm>
            <a:off x="9525" y="2962275"/>
            <a:ext cx="9140825" cy="9525"/>
          </a:xfrm>
          <a:prstGeom prst="rect">
            <a:avLst/>
          </a:prstGeom>
          <a:solidFill>
            <a:srgbClr val="336699"/>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8" name="Rectangle 2"/>
          <p:cNvSpPr>
            <a:spLocks noChangeArrowheads="1"/>
          </p:cNvSpPr>
          <p:nvPr/>
        </p:nvSpPr>
        <p:spPr bwMode="auto">
          <a:xfrm>
            <a:off x="0" y="0"/>
            <a:ext cx="1220788" cy="6056313"/>
          </a:xfrm>
          <a:prstGeom prst="rect">
            <a:avLst/>
          </a:prstGeom>
          <a:solidFill>
            <a:srgbClr val="D28E00"/>
          </a:solidFill>
          <a:ln w="9525">
            <a:noFill/>
            <a:miter lim="800000"/>
            <a:headEnd/>
            <a:tailEnd/>
          </a:ln>
          <a:effectLst/>
        </p:spPr>
        <p:txBody>
          <a:bodyPr wrap="none" anchor="ctr"/>
          <a:lstStyle/>
          <a:p>
            <a:pPr algn="ctr" defTabSz="457200"/>
            <a:endParaRPr lang="en-US" sz="1800" b="0">
              <a:solidFill>
                <a:prstClr val="black"/>
              </a:solidFill>
              <a:latin typeface="Arial" pitchFamily="34" charset="0"/>
              <a:ea typeface="ＭＳ Ｐゴシック" pitchFamily="34" charset="-128"/>
              <a:cs typeface="+mn-cs"/>
            </a:endParaRPr>
          </a:p>
        </p:txBody>
      </p:sp>
      <p:pic>
        <p:nvPicPr>
          <p:cNvPr id="9" name="Picture 2" descr="Emory | Center for Comprehensive Informatics">
            <a:hlinkClick r:id="rId2" tooltip="Emory | Center for Comprehensive Informatics"/>
          </p:cNvPr>
          <p:cNvPicPr>
            <a:picLocks noChangeAspect="1" noChangeArrowheads="1"/>
          </p:cNvPicPr>
          <p:nvPr/>
        </p:nvPicPr>
        <p:blipFill>
          <a:blip r:embed="rId3" cstate="print"/>
          <a:srcRect/>
          <a:stretch>
            <a:fillRect/>
          </a:stretch>
        </p:blipFill>
        <p:spPr bwMode="auto">
          <a:xfrm>
            <a:off x="4381500" y="152400"/>
            <a:ext cx="4762500" cy="495300"/>
          </a:xfrm>
          <a:prstGeom prst="rect">
            <a:avLst/>
          </a:prstGeom>
          <a:noFill/>
          <a:ln w="9525">
            <a:noFill/>
            <a:miter lim="800000"/>
            <a:headEnd/>
            <a:tailEnd/>
          </a:ln>
        </p:spPr>
      </p:pic>
      <p:sp>
        <p:nvSpPr>
          <p:cNvPr id="344073" name="Rectangle 9"/>
          <p:cNvSpPr>
            <a:spLocks noGrp="1" noChangeArrowheads="1"/>
          </p:cNvSpPr>
          <p:nvPr>
            <p:ph type="subTitle" sz="quarter" idx="1"/>
          </p:nvPr>
        </p:nvSpPr>
        <p:spPr>
          <a:xfrm>
            <a:off x="2590800" y="4648200"/>
            <a:ext cx="5943600" cy="684212"/>
          </a:xfrm>
        </p:spPr>
        <p:txBody>
          <a:bodyPr rIns="0"/>
          <a:lstStyle>
            <a:lvl1pPr marL="0" indent="0">
              <a:buFontTx/>
              <a:buNone/>
              <a:defRPr sz="2800">
                <a:latin typeface="Verdana" pitchFamily="34" charset="0"/>
              </a:defRPr>
            </a:lvl1pPr>
          </a:lstStyle>
          <a:p>
            <a:r>
              <a:rPr lang="en-US"/>
              <a:t>Click to edit Master subtitle style</a:t>
            </a:r>
            <a:endParaRPr lang="de-DE" dirty="0"/>
          </a:p>
        </p:txBody>
      </p:sp>
      <p:sp>
        <p:nvSpPr>
          <p:cNvPr id="344074" name="Rectangle 10"/>
          <p:cNvSpPr>
            <a:spLocks noGrp="1" noChangeArrowheads="1"/>
          </p:cNvSpPr>
          <p:nvPr>
            <p:ph type="ctrTitle" sz="quarter"/>
          </p:nvPr>
        </p:nvSpPr>
        <p:spPr>
          <a:xfrm>
            <a:off x="2590800" y="3810000"/>
            <a:ext cx="5943600" cy="838200"/>
          </a:xfrm>
        </p:spPr>
        <p:txBody>
          <a:bodyPr rIns="0" anchor="b"/>
          <a:lstStyle>
            <a:lvl1pPr>
              <a:defRPr sz="3200">
                <a:latin typeface="Verdana" pitchFamily="34" charset="0"/>
              </a:defRPr>
            </a:lvl1pPr>
          </a:lstStyle>
          <a:p>
            <a:r>
              <a:rPr lang="en-US"/>
              <a:t>Click to edit Master title style</a:t>
            </a:r>
            <a:endParaRPr lang="de-DE"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71500" y="1447800"/>
            <a:ext cx="8505825" cy="5256213"/>
          </a:xfrm>
        </p:spPr>
        <p:txBody>
          <a:bodyPr/>
          <a:lstStyle>
            <a:lvl1pPr>
              <a:spcAft>
                <a:spcPts val="300"/>
              </a:spcAft>
              <a:defRPr>
                <a:latin typeface="Verdana" pitchFamily="34" charset="0"/>
              </a:defRPr>
            </a:lvl1pPr>
            <a:lvl2pPr>
              <a:spcAft>
                <a:spcPts val="300"/>
              </a:spcAft>
              <a:defRPr>
                <a:latin typeface="Verdana" pitchFamily="34" charset="0"/>
              </a:defRPr>
            </a:lvl2pPr>
            <a:lvl3pPr>
              <a:spcAft>
                <a:spcPts val="300"/>
              </a:spcAft>
              <a:defRPr>
                <a:latin typeface="Verdana" pitchFamily="34" charset="0"/>
              </a:defRPr>
            </a:lvl3pPr>
            <a:lvl4pPr>
              <a:spcAft>
                <a:spcPts val="300"/>
              </a:spcAft>
              <a:defRPr>
                <a:latin typeface="Verdana" pitchFamily="34" charset="0"/>
              </a:defRPr>
            </a:lvl4pPr>
            <a:lvl5pPr>
              <a:spcAft>
                <a:spcPts val="300"/>
              </a:spcAft>
              <a:defRPr>
                <a:latin typeface="Verdan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Title 1"/>
          <p:cNvSpPr txBox="1">
            <a:spLocks/>
          </p:cNvSpPr>
          <p:nvPr/>
        </p:nvSpPr>
        <p:spPr bwMode="auto">
          <a:xfrm>
            <a:off x="542925" y="515938"/>
            <a:ext cx="8553450" cy="779462"/>
          </a:xfrm>
          <a:prstGeom prst="rect">
            <a:avLst/>
          </a:prstGeom>
          <a:noFill/>
          <a:ln w="9525">
            <a:noFill/>
            <a:miter lim="800000"/>
            <a:headEnd/>
            <a:tailEnd/>
          </a:ln>
        </p:spPr>
        <p:txBody>
          <a:bodyPr lIns="0" tIns="0" anchor="ctr"/>
          <a:lstStyle/>
          <a:p>
            <a:pPr eaLnBrk="0" hangingPunct="0">
              <a:lnSpc>
                <a:spcPct val="95000"/>
              </a:lnSpc>
              <a:defRPr/>
            </a:pPr>
            <a:r>
              <a:rPr lang="en-US" sz="2600" b="0">
                <a:solidFill>
                  <a:srgbClr val="003399"/>
                </a:solidFill>
                <a:latin typeface="Verdana" charset="0"/>
                <a:ea typeface="ＭＳ Ｐゴシック" charset="-128"/>
                <a:cs typeface="ＭＳ Ｐゴシック" charset="-128"/>
              </a:rPr>
              <a:t>Click to edit Master title style</a:t>
            </a:r>
          </a:p>
        </p:txBody>
      </p:sp>
      <p:sp>
        <p:nvSpPr>
          <p:cNvPr id="3" name="Text Placeholder 2"/>
          <p:cNvSpPr>
            <a:spLocks noGrp="1"/>
          </p:cNvSpPr>
          <p:nvPr>
            <p:ph type="body" idx="1"/>
          </p:nvPr>
        </p:nvSpPr>
        <p:spPr>
          <a:xfrm>
            <a:off x="6096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4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74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23887"/>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727450" y="623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785937"/>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295400"/>
            <a:ext cx="4176713"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00613" y="1295400"/>
            <a:ext cx="4176712" cy="540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515938"/>
            <a:ext cx="2138362" cy="6188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2925" y="515938"/>
            <a:ext cx="6262688" cy="6188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7853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07016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62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2173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7913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92310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42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185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6784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4747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4267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29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2151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109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997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581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84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809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4668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8838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619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8983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F3E4F7-EC54-884E-B269-6CFF112D5BB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93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5203FF-06CB-3F41-B352-CC59EC002124}"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81"/>
            <a:ext cx="2133600" cy="365125"/>
          </a:xfrm>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125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userDrawn="1"/>
        </p:nvSpPr>
        <p:spPr>
          <a:xfrm>
            <a:off x="1600200" y="5943600"/>
            <a:ext cx="7162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9" name="Rectangle 8"/>
          <p:cNvSpPr/>
          <p:nvPr userDrawn="1"/>
        </p:nvSpPr>
        <p:spPr>
          <a:xfrm>
            <a:off x="8763000" y="6019800"/>
            <a:ext cx="381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474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534648-75C3-8546-A361-B39CF5DCCEB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740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AB9304-796E-C148-8BCA-8FD0DF7F3645}" type="datetime1">
              <a:rPr lang="en-US" smtClean="0">
                <a:solidFill>
                  <a:prstClr val="black">
                    <a:tint val="75000"/>
                  </a:prstClr>
                </a:solidFill>
              </a:rPr>
              <a:pPr/>
              <a:t>5/25/2017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63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ABE519-C31B-4E4E-B7DC-968049A31AC8}" type="datetime1">
              <a:rPr lang="en-US" smtClean="0">
                <a:solidFill>
                  <a:prstClr val="black">
                    <a:tint val="75000"/>
                  </a:prstClr>
                </a:solidFill>
              </a:rPr>
              <a:pPr/>
              <a:t>5/25/2017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2634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6606BA-8166-1045-A6C6-1E3E9C8B0A0A}" type="datetime1">
              <a:rPr lang="en-US" smtClean="0">
                <a:solidFill>
                  <a:prstClr val="black">
                    <a:tint val="75000"/>
                  </a:prstClr>
                </a:solidFill>
              </a:rPr>
              <a:pPr/>
              <a:t>5/25/2017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9563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BAD2D-5387-CD48-B37E-649B2D93405F}"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34411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89CEF-F4E5-C74D-9EAC-B09FEC12E0D4}" type="datetime1">
              <a:rPr lang="en-US" smtClean="0">
                <a:solidFill>
                  <a:prstClr val="black">
                    <a:tint val="75000"/>
                  </a:prstClr>
                </a:solidFill>
              </a:rPr>
              <a:pPr/>
              <a:t>5/25/2017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7460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54BAF-AF2E-8D45-ABBC-65D76A3DA607}"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78219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3132A-2418-DC4D-9E2B-3B8C462C4388}" type="datetime1">
              <a:rPr lang="en-US" smtClean="0">
                <a:solidFill>
                  <a:prstClr val="black">
                    <a:tint val="75000"/>
                  </a:prstClr>
                </a:solidFill>
              </a:rPr>
              <a:pPr/>
              <a:t>5/25/2017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222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BU Full Page Photo">
    <p:spTree>
      <p:nvGrpSpPr>
        <p:cNvPr id="1" name=""/>
        <p:cNvGrpSpPr/>
        <p:nvPr/>
      </p:nvGrpSpPr>
      <p:grpSpPr>
        <a:xfrm>
          <a:off x="0" y="0"/>
          <a:ext cx="0" cy="0"/>
          <a:chOff x="0" y="0"/>
          <a:chExt cx="0" cy="0"/>
        </a:xfrm>
      </p:grpSpPr>
      <p:cxnSp>
        <p:nvCxnSpPr>
          <p:cNvPr id="7" name="Straight Connector 6"/>
          <p:cNvCxnSpPr/>
          <p:nvPr userDrawn="1"/>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sp>
        <p:nvSpPr>
          <p:cNvPr id="6" name="Text Placeholder 12"/>
          <p:cNvSpPr>
            <a:spLocks noGrp="1"/>
          </p:cNvSpPr>
          <p:nvPr>
            <p:ph type="body" sz="quarter" idx="14"/>
          </p:nvPr>
        </p:nvSpPr>
        <p:spPr>
          <a:xfrm>
            <a:off x="0" y="6288062"/>
            <a:ext cx="9144000" cy="467416"/>
          </a:xfrm>
          <a:prstGeom prst="rect">
            <a:avLst/>
          </a:prstGeom>
        </p:spPr>
        <p:txBody>
          <a:bodyPr anchor="ct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9" name="Picture Placeholder 2"/>
          <p:cNvSpPr>
            <a:spLocks noGrp="1"/>
          </p:cNvSpPr>
          <p:nvPr>
            <p:ph type="pic" idx="1"/>
          </p:nvPr>
        </p:nvSpPr>
        <p:spPr>
          <a:xfrm>
            <a:off x="0" y="1091259"/>
            <a:ext cx="9144000" cy="5205623"/>
          </a:xfrm>
          <a:solidFill>
            <a:schemeClr val="bg1">
              <a:lumMod val="85000"/>
            </a:schemeClr>
          </a:solidFill>
        </p:spPr>
        <p:txBody>
          <a:bodyPr rtlCol="0">
            <a:normAutofit/>
          </a:bodyPr>
          <a:lstStyle>
            <a:lvl1pPr marL="0" indent="0">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1089476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BU Title Slide">
    <p:spTree>
      <p:nvGrpSpPr>
        <p:cNvPr id="1" name=""/>
        <p:cNvGrpSpPr/>
        <p:nvPr/>
      </p:nvGrpSpPr>
      <p:grpSpPr>
        <a:xfrm>
          <a:off x="0" y="0"/>
          <a:ext cx="0" cy="0"/>
          <a:chOff x="0" y="0"/>
          <a:chExt cx="0" cy="0"/>
        </a:xfrm>
      </p:grpSpPr>
      <p:sp>
        <p:nvSpPr>
          <p:cNvPr id="7"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6" name="Text Placeholder 7"/>
          <p:cNvSpPr>
            <a:spLocks noGrp="1"/>
          </p:cNvSpPr>
          <p:nvPr>
            <p:ph type="body" sz="quarter" idx="15"/>
          </p:nvPr>
        </p:nvSpPr>
        <p:spPr>
          <a:xfrm>
            <a:off x="457200" y="1066800"/>
            <a:ext cx="8229600" cy="5211917"/>
          </a:xfrm>
        </p:spPr>
        <p:txBody>
          <a:bodyPr tIns="0" rIns="0" bIns="0" anchor="ctr"/>
          <a:lstStyle>
            <a:lvl1pPr algn="ctr">
              <a:buFontTx/>
              <a:buNone/>
              <a:defRPr sz="4400">
                <a:solidFill>
                  <a:srgbClr val="B60225"/>
                </a:solidFill>
              </a:defRPr>
            </a:lvl1pPr>
            <a:lvl2pPr marL="228600" indent="-228600" algn="ctr">
              <a:buClr>
                <a:srgbClr val="C03137"/>
              </a:buClr>
              <a:buFontTx/>
              <a:buNone/>
              <a:defRPr sz="2400"/>
            </a:lvl2pPr>
            <a:lvl3pPr marL="458788" indent="-230188" algn="ctr">
              <a:buFontTx/>
              <a:buNone/>
              <a:defRPr/>
            </a:lvl3pPr>
            <a:lvl4pPr marL="458788" indent="-230188" algn="ctr">
              <a:buFontTx/>
              <a:buNone/>
              <a:defRPr/>
            </a:lvl4pPr>
            <a:lvl5pPr marL="458788" indent="-230188" algn="ctr">
              <a:buFontTx/>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03897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BU Left Bulleted Text">
    <p:spTree>
      <p:nvGrpSpPr>
        <p:cNvPr id="1" name=""/>
        <p:cNvGrpSpPr/>
        <p:nvPr/>
      </p:nvGrpSpPr>
      <p:grpSpPr>
        <a:xfrm>
          <a:off x="0" y="0"/>
          <a:ext cx="0" cy="0"/>
          <a:chOff x="0" y="0"/>
          <a:chExt cx="0" cy="0"/>
        </a:xfrm>
      </p:grpSpPr>
      <p:sp>
        <p:nvSpPr>
          <p:cNvPr id="5" name="Text Placeholder 12"/>
          <p:cNvSpPr>
            <a:spLocks noGrp="1"/>
          </p:cNvSpPr>
          <p:nvPr>
            <p:ph type="body" sz="quarter" idx="14"/>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dirty="0"/>
              <a:t>Click to edit Master text styles</a:t>
            </a:r>
          </a:p>
        </p:txBody>
      </p:sp>
      <p:sp>
        <p:nvSpPr>
          <p:cNvPr id="8" name="Text Placeholder 7"/>
          <p:cNvSpPr>
            <a:spLocks noGrp="1"/>
          </p:cNvSpPr>
          <p:nvPr>
            <p:ph type="body" sz="quarter" idx="15"/>
          </p:nvPr>
        </p:nvSpPr>
        <p:spPr>
          <a:xfrm>
            <a:off x="457200" y="1367657"/>
            <a:ext cx="8229600" cy="4804543"/>
          </a:xfrm>
        </p:spPr>
        <p:txBody>
          <a:bodyPr tIns="0" rIns="0" bIns="0"/>
          <a:lstStyle>
            <a:lvl1pPr>
              <a:buFontTx/>
              <a:buNone/>
              <a:defRPr>
                <a:solidFill>
                  <a:srgbClr val="B60225"/>
                </a:solidFill>
              </a:defRPr>
            </a:lvl1pPr>
            <a:lvl2pPr marL="228600" indent="-228600">
              <a:buClr>
                <a:srgbClr val="C03137"/>
              </a:buClr>
              <a:buFont typeface="Arial"/>
              <a:buChar char="•"/>
              <a:defRPr sz="2400"/>
            </a:lvl2pPr>
            <a:lvl3pPr marL="458788" indent="-230188">
              <a:defRPr/>
            </a:lvl3pPr>
            <a:lvl4pPr marL="458788" indent="-230188">
              <a:defRPr/>
            </a:lvl4pPr>
            <a:lvl5pPr marL="458788" indent="-23018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5399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BU Bulleted Text 3 Photo">
    <p:spTree>
      <p:nvGrpSpPr>
        <p:cNvPr id="1" name=""/>
        <p:cNvGrpSpPr/>
        <p:nvPr/>
      </p:nvGrpSpPr>
      <p:grpSpPr>
        <a:xfrm>
          <a:off x="0" y="0"/>
          <a:ext cx="0" cy="0"/>
          <a:chOff x="0" y="0"/>
          <a:chExt cx="0" cy="0"/>
        </a:xfrm>
      </p:grpSpPr>
      <p:sp>
        <p:nvSpPr>
          <p:cNvPr id="4" name="Content Placeholder 2"/>
          <p:cNvSpPr>
            <a:spLocks noGrp="1"/>
          </p:cNvSpPr>
          <p:nvPr>
            <p:ph idx="12"/>
          </p:nvPr>
        </p:nvSpPr>
        <p:spPr>
          <a:xfrm>
            <a:off x="457199" y="1384047"/>
            <a:ext cx="5275716" cy="4788153"/>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1" name="Picture Placeholder 2"/>
          <p:cNvSpPr>
            <a:spLocks noGrp="1"/>
          </p:cNvSpPr>
          <p:nvPr>
            <p:ph type="pic" idx="17"/>
          </p:nvPr>
        </p:nvSpPr>
        <p:spPr>
          <a:xfrm>
            <a:off x="6087218" y="1094980"/>
            <a:ext cx="3056782" cy="1661390"/>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5" name="Picture Placeholder 2"/>
          <p:cNvSpPr>
            <a:spLocks noGrp="1"/>
          </p:cNvSpPr>
          <p:nvPr>
            <p:ph type="pic" idx="21"/>
          </p:nvPr>
        </p:nvSpPr>
        <p:spPr>
          <a:xfrm>
            <a:off x="6087218" y="4619039"/>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6" name="Picture Placeholder 2"/>
          <p:cNvSpPr>
            <a:spLocks noGrp="1"/>
          </p:cNvSpPr>
          <p:nvPr>
            <p:ph type="pic" idx="22"/>
          </p:nvPr>
        </p:nvSpPr>
        <p:spPr>
          <a:xfrm>
            <a:off x="6087218" y="2850446"/>
            <a:ext cx="3056782" cy="1655702"/>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Tree>
    <p:extLst>
      <p:ext uri="{BB962C8B-B14F-4D97-AF65-F5344CB8AC3E}">
        <p14:creationId xmlns:p14="http://schemas.microsoft.com/office/powerpoint/2010/main" val="38556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BU Bulleted Text 1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36146" y="1094981"/>
            <a:ext cx="4107853" cy="5173084"/>
          </a:xfrm>
          <a:solidFill>
            <a:schemeClr val="bg1">
              <a:lumMod val="8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8" name="Text Placeholder 12"/>
          <p:cNvSpPr>
            <a:spLocks noGrp="1"/>
          </p:cNvSpPr>
          <p:nvPr>
            <p:ph type="body" sz="quarter" idx="15"/>
          </p:nvPr>
        </p:nvSpPr>
        <p:spPr>
          <a:xfrm>
            <a:off x="0" y="6362700"/>
            <a:ext cx="9144000" cy="495300"/>
          </a:xfrm>
          <a:prstGeom prst="rect">
            <a:avLst/>
          </a:prstGeom>
        </p:spPr>
        <p:txBody>
          <a:bodyPr/>
          <a:lstStyle>
            <a:lvl1pPr algn="ctr">
              <a:buFontTx/>
              <a:buNone/>
              <a:defRPr sz="2000" baseline="0">
                <a:solidFill>
                  <a:srgbClr val="FFFFFF"/>
                </a:solidFill>
                <a:latin typeface="Helvetica"/>
                <a:cs typeface="Helvetica"/>
              </a:defRPr>
            </a:lvl1pPr>
          </a:lstStyle>
          <a:p>
            <a:pPr lvl="0"/>
            <a:r>
              <a:rPr lang="en-US"/>
              <a:t>Click to edit Master text styles</a:t>
            </a:r>
          </a:p>
        </p:txBody>
      </p:sp>
      <p:sp>
        <p:nvSpPr>
          <p:cNvPr id="10" name="Content Placeholder 2"/>
          <p:cNvSpPr>
            <a:spLocks noGrp="1"/>
          </p:cNvSpPr>
          <p:nvPr>
            <p:ph idx="12"/>
          </p:nvPr>
        </p:nvSpPr>
        <p:spPr>
          <a:xfrm>
            <a:off x="457199" y="1392239"/>
            <a:ext cx="4229101" cy="4805361"/>
          </a:xfrm>
        </p:spPr>
        <p:txBody>
          <a:bodyPr tIns="0"/>
          <a:lstStyle>
            <a:lvl1pPr marL="0" indent="0">
              <a:buNone/>
              <a:defRPr sz="2600">
                <a:solidFill>
                  <a:srgbClr val="B60225"/>
                </a:solidFill>
              </a:defRPr>
            </a:lvl1pPr>
            <a:lvl2pPr marL="228600" indent="-228600" algn="l">
              <a:buClr>
                <a:srgbClr val="B60225"/>
              </a:buClr>
              <a:buFont typeface="Arial"/>
              <a:buChar char="•"/>
              <a:defRPr sz="22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3763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hyperlink" Target="http://cci.emory.edu/cms" TargetMode="Externa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hyperlink" Target="http://cci.emory.edu/cms" TargetMode="Externa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4.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4.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68.xml"/><Relationship Id="rId7" Type="http://schemas.openxmlformats.org/officeDocument/2006/relationships/image" Target="../media/image1.jpe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7.xml"/><Relationship Id="rId5" Type="http://schemas.openxmlformats.org/officeDocument/2006/relationships/slideLayout" Target="../slideLayouts/slideLayout70.xml"/><Relationship Id="rId4" Type="http://schemas.openxmlformats.org/officeDocument/2006/relationships/slideLayout" Target="../slideLayouts/slideLayout69.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217404" y="152400"/>
            <a:ext cx="876300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dirty="0"/>
              <a:t>Click to add title</a:t>
            </a:r>
          </a:p>
        </p:txBody>
      </p:sp>
      <p:sp>
        <p:nvSpPr>
          <p:cNvPr id="1028" name="Rectangle 4"/>
          <p:cNvSpPr>
            <a:spLocks noGrp="1" noChangeArrowheads="1"/>
          </p:cNvSpPr>
          <p:nvPr>
            <p:ph type="body" idx="1"/>
          </p:nvPr>
        </p:nvSpPr>
        <p:spPr bwMode="auto">
          <a:xfrm>
            <a:off x="217405" y="946942"/>
            <a:ext cx="8763000" cy="5342511"/>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dirty="0"/>
              <a:t>Klicken Sie, um die Formate des Vorlagentextes zu bearbeiten</a:t>
            </a:r>
          </a:p>
          <a:p>
            <a:pPr lvl="1"/>
            <a:r>
              <a:rPr lang="de-DE" dirty="0"/>
              <a:t>Level 2</a:t>
            </a:r>
          </a:p>
          <a:p>
            <a:pPr lvl="2"/>
            <a:r>
              <a:rPr lang="de-DE" dirty="0"/>
              <a:t>Level 3</a:t>
            </a:r>
          </a:p>
          <a:p>
            <a:pPr lvl="3"/>
            <a:r>
              <a:rPr lang="de-DE" dirty="0"/>
              <a:t>Level 4</a:t>
            </a:r>
          </a:p>
        </p:txBody>
      </p:sp>
      <p:pic>
        <p:nvPicPr>
          <p:cNvPr id="9" name="Picture 7" descr="PPTbackground_Red.jpg"/>
          <p:cNvPicPr>
            <a:picLocks noChangeAspect="1"/>
          </p:cNvPicPr>
          <p:nvPr userDrawn="1"/>
        </p:nvPicPr>
        <p:blipFill>
          <a:blip r:embed="rId12"/>
          <a:srcRect b="97814"/>
          <a:stretch>
            <a:fillRect/>
          </a:stretch>
        </p:blipFill>
        <p:spPr bwMode="auto">
          <a:xfrm flipH="1">
            <a:off x="0" y="-11905"/>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11" name="Rectangle 10"/>
          <p:cNvSpPr/>
          <p:nvPr userDrawn="1"/>
        </p:nvSpPr>
        <p:spPr>
          <a:xfrm>
            <a:off x="0" y="6289452"/>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53400" y="322334"/>
            <a:ext cx="941771" cy="331628"/>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txStyles>
    <p:titleStyle>
      <a:lvl1pPr algn="l" rtl="0" eaLnBrk="1" fontAlgn="base" hangingPunct="1">
        <a:lnSpc>
          <a:spcPct val="95000"/>
        </a:lnSpc>
        <a:spcBef>
          <a:spcPct val="0"/>
        </a:spcBef>
        <a:spcAft>
          <a:spcPct val="0"/>
        </a:spcAft>
        <a:defRPr sz="2600" b="1">
          <a:solidFill>
            <a:srgbClr val="003399"/>
          </a:solidFill>
          <a:latin typeface="Verdana" pitchFamily="34" charset="0"/>
          <a:ea typeface="+mj-ea"/>
          <a:cs typeface="+mj-cs"/>
        </a:defRPr>
      </a:lvl1pPr>
      <a:lvl2pPr algn="l" rtl="0" eaLnBrk="1" fontAlgn="base" hangingPunct="1">
        <a:lnSpc>
          <a:spcPct val="95000"/>
        </a:lnSpc>
        <a:spcBef>
          <a:spcPct val="0"/>
        </a:spcBef>
        <a:spcAft>
          <a:spcPct val="0"/>
        </a:spcAft>
        <a:defRPr sz="2600">
          <a:solidFill>
            <a:srgbClr val="003399"/>
          </a:solidFill>
          <a:latin typeface="Verdana" pitchFamily="34" charset="0"/>
        </a:defRPr>
      </a:lvl2pPr>
      <a:lvl3pPr algn="l" rtl="0" eaLnBrk="1" fontAlgn="base" hangingPunct="1">
        <a:lnSpc>
          <a:spcPct val="95000"/>
        </a:lnSpc>
        <a:spcBef>
          <a:spcPct val="0"/>
        </a:spcBef>
        <a:spcAft>
          <a:spcPct val="0"/>
        </a:spcAft>
        <a:defRPr sz="2600">
          <a:solidFill>
            <a:srgbClr val="003399"/>
          </a:solidFill>
          <a:latin typeface="Verdana" pitchFamily="34" charset="0"/>
        </a:defRPr>
      </a:lvl3pPr>
      <a:lvl4pPr algn="l" rtl="0" eaLnBrk="1" fontAlgn="base" hangingPunct="1">
        <a:lnSpc>
          <a:spcPct val="95000"/>
        </a:lnSpc>
        <a:spcBef>
          <a:spcPct val="0"/>
        </a:spcBef>
        <a:spcAft>
          <a:spcPct val="0"/>
        </a:spcAft>
        <a:defRPr sz="2600">
          <a:solidFill>
            <a:srgbClr val="003399"/>
          </a:solidFill>
          <a:latin typeface="Verdana" pitchFamily="34" charset="0"/>
        </a:defRPr>
      </a:lvl4pPr>
      <a:lvl5pPr algn="l" rtl="0" eaLnBrk="1" fontAlgn="base" hangingPunct="1">
        <a:lnSpc>
          <a:spcPct val="95000"/>
        </a:lnSpc>
        <a:spcBef>
          <a:spcPct val="0"/>
        </a:spcBef>
        <a:spcAft>
          <a:spcPct val="0"/>
        </a:spcAft>
        <a:defRPr sz="2600">
          <a:solidFill>
            <a:srgbClr val="003399"/>
          </a:solidFill>
          <a:latin typeface="Verdana" pitchFamily="34" charset="0"/>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mn-ea"/>
          <a:cs typeface="+mn-cs"/>
        </a:defRPr>
      </a:lvl1pPr>
      <a:lvl2pPr marL="742950" indent="-285750" algn="l" rtl="0" eaLnBrk="1" fontAlgn="base" hangingPunct="1">
        <a:spcBef>
          <a:spcPct val="20000"/>
        </a:spcBef>
        <a:spcAft>
          <a:spcPct val="0"/>
        </a:spcAft>
        <a:buChar char="–"/>
        <a:defRPr sz="2200">
          <a:solidFill>
            <a:schemeClr val="tx1"/>
          </a:solidFill>
          <a:latin typeface="Verdana" pitchFamily="34" charset="0"/>
        </a:defRPr>
      </a:lvl2pPr>
      <a:lvl3pPr marL="1143000" indent="-228600" algn="l" rtl="0" eaLnBrk="1" fontAlgn="base" hangingPunct="1">
        <a:spcBef>
          <a:spcPct val="20000"/>
        </a:spcBef>
        <a:spcAft>
          <a:spcPct val="0"/>
        </a:spcAft>
        <a:buChar char="•"/>
        <a:defRPr>
          <a:solidFill>
            <a:schemeClr val="tx1"/>
          </a:solidFill>
          <a:latin typeface="Verdana" pitchFamily="34" charset="0"/>
        </a:defRPr>
      </a:lvl3pPr>
      <a:lvl4pPr marL="1600200" indent="-228600" algn="l" rtl="0" eaLnBrk="1" fontAlgn="base" hangingPunct="1">
        <a:spcBef>
          <a:spcPct val="20000"/>
        </a:spcBef>
        <a:spcAft>
          <a:spcPct val="0"/>
        </a:spcAft>
        <a:buChar char="–"/>
        <a:defRPr sz="1600">
          <a:solidFill>
            <a:schemeClr val="tx1"/>
          </a:solidFill>
          <a:latin typeface="Verdana" pitchFamily="34" charset="0"/>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srgbClr val="000000"/>
              </a:solidFill>
              <a:latin typeface="Arial"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r>
              <a:rPr lang="de-DE" sz="1600" b="0">
                <a:solidFill>
                  <a:srgbClr val="000000"/>
                </a:solidFill>
                <a:latin typeface="Verdana" pitchFamily="34" charset="0"/>
                <a:ea typeface="ＭＳ Ｐゴシック" pitchFamily="34" charset="-128"/>
                <a:cs typeface="+mn-cs"/>
              </a:rPr>
              <a:t>                    </a:t>
            </a: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439738" y="0"/>
            <a:ext cx="8704262" cy="479425"/>
          </a:xfrm>
          <a:prstGeom prst="rect">
            <a:avLst/>
          </a:prstGeom>
          <a:solidFill>
            <a:srgbClr val="002878"/>
          </a:solidFill>
          <a:ln w="12700" cap="flat" cmpd="sng" algn="ctr">
            <a:noFill/>
            <a:prstDash val="solid"/>
            <a:round/>
            <a:headEnd type="none" w="med" len="med"/>
            <a:tailEnd type="none" w="med" len="med"/>
          </a:ln>
          <a:effectLst/>
        </p:spPr>
        <p:txBody>
          <a:bodyPr/>
          <a:lstStyle/>
          <a:p>
            <a:pPr algn="ctr" defTabSz="457200"/>
            <a:endParaRPr lang="en-US" sz="1800" b="0">
              <a:solidFill>
                <a:prstClr val="black"/>
              </a:solidFill>
              <a:latin typeface="Arial" pitchFamily="34" charset="0"/>
              <a:ea typeface="ＭＳ Ｐゴシック" pitchFamily="34" charset="-128"/>
              <a:cs typeface="+mn-cs"/>
            </a:endParaRPr>
          </a:p>
        </p:txBody>
      </p:sp>
      <p:sp>
        <p:nvSpPr>
          <p:cNvPr id="1027" name="Rectangle 3"/>
          <p:cNvSpPr>
            <a:spLocks noGrp="1" noChangeArrowheads="1"/>
          </p:cNvSpPr>
          <p:nvPr>
            <p:ph type="title"/>
          </p:nvPr>
        </p:nvSpPr>
        <p:spPr bwMode="auto">
          <a:xfrm>
            <a:off x="542925" y="515938"/>
            <a:ext cx="8553450" cy="779462"/>
          </a:xfrm>
          <a:prstGeom prst="rect">
            <a:avLst/>
          </a:prstGeom>
          <a:noFill/>
          <a:ln w="9525">
            <a:noFill/>
            <a:miter lim="800000"/>
            <a:headEnd/>
            <a:tailEnd/>
          </a:ln>
        </p:spPr>
        <p:txBody>
          <a:bodyPr vert="horz" wrap="square" lIns="0" tIns="0" rIns="91440" bIns="45720" numCol="1" anchor="ctr" anchorCtr="0" compatLnSpc="1">
            <a:prstTxWarp prst="textNoShape">
              <a:avLst/>
            </a:prstTxWarp>
          </a:bodyPr>
          <a:lstStyle/>
          <a:p>
            <a:pPr lvl="0"/>
            <a:r>
              <a:rPr lang="de-DE"/>
              <a:t>Click to add title</a:t>
            </a:r>
          </a:p>
        </p:txBody>
      </p:sp>
      <p:sp>
        <p:nvSpPr>
          <p:cNvPr id="1028" name="Rectangle 4"/>
          <p:cNvSpPr>
            <a:spLocks noGrp="1" noChangeArrowheads="1"/>
          </p:cNvSpPr>
          <p:nvPr>
            <p:ph type="body" idx="1"/>
          </p:nvPr>
        </p:nvSpPr>
        <p:spPr bwMode="auto">
          <a:xfrm>
            <a:off x="571500" y="1295400"/>
            <a:ext cx="8505825" cy="5408613"/>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p>
            <a:pPr lvl="0"/>
            <a:r>
              <a:rPr lang="de-DE"/>
              <a:t>Klicken Sie, um die Formate des Vorlagentextes zu bearbeiten</a:t>
            </a:r>
          </a:p>
          <a:p>
            <a:pPr lvl="1"/>
            <a:r>
              <a:rPr lang="de-DE"/>
              <a:t>Level 2</a:t>
            </a:r>
          </a:p>
          <a:p>
            <a:pPr lvl="2"/>
            <a:r>
              <a:rPr lang="de-DE"/>
              <a:t>Level 3</a:t>
            </a:r>
          </a:p>
          <a:p>
            <a:pPr lvl="3"/>
            <a:r>
              <a:rPr lang="de-DE"/>
              <a:t>Level 4</a:t>
            </a:r>
          </a:p>
        </p:txBody>
      </p:sp>
      <p:sp>
        <p:nvSpPr>
          <p:cNvPr id="343045" name="Text Box 5"/>
          <p:cNvSpPr txBox="1">
            <a:spLocks noChangeArrowheads="1"/>
          </p:cNvSpPr>
          <p:nvPr/>
        </p:nvSpPr>
        <p:spPr bwMode="gray">
          <a:xfrm rot="-5400000">
            <a:off x="-2982912" y="3435350"/>
            <a:ext cx="6405562" cy="439738"/>
          </a:xfrm>
          <a:prstGeom prst="rect">
            <a:avLst/>
          </a:prstGeom>
          <a:solidFill>
            <a:srgbClr val="D28E00"/>
          </a:solidFill>
          <a:ln w="9525">
            <a:noFill/>
            <a:miter lim="800000"/>
            <a:headEnd/>
            <a:tailEnd/>
          </a:ln>
          <a:effectLst/>
        </p:spPr>
        <p:txBody>
          <a:bodyPr wrap="none" lIns="0" tIns="0" anchor="ctr"/>
          <a:lstStyle/>
          <a:p>
            <a:pPr algn="ctr" defTabSz="457200" eaLnBrk="0" hangingPunct="0">
              <a:lnSpc>
                <a:spcPts val="2400"/>
              </a:lnSpc>
            </a:pPr>
            <a:endParaRPr sz="1800" b="0">
              <a:solidFill>
                <a:prstClr val="black"/>
              </a:solidFill>
              <a:latin typeface="Arial" pitchFamily="34" charset="0"/>
              <a:ea typeface="ＭＳ Ｐゴシック" pitchFamily="34" charset="-128"/>
              <a:cs typeface="+mn-cs"/>
            </a:endParaRPr>
          </a:p>
        </p:txBody>
      </p:sp>
      <p:pic>
        <p:nvPicPr>
          <p:cNvPr id="1030" name="Picture 2" descr="Emory | Center for Comprehensive Informatics">
            <a:hlinkClick r:id="rId13" tooltip="Emory | Center for Comprehensive Informatics"/>
          </p:cNvPr>
          <p:cNvPicPr>
            <a:picLocks noChangeAspect="1" noChangeArrowheads="1"/>
          </p:cNvPicPr>
          <p:nvPr/>
        </p:nvPicPr>
        <p:blipFill>
          <a:blip r:embed="rId14" cstate="print"/>
          <a:srcRect/>
          <a:stretch>
            <a:fillRect/>
          </a:stretch>
        </p:blipFill>
        <p:spPr bwMode="auto">
          <a:xfrm>
            <a:off x="5087938" y="0"/>
            <a:ext cx="4056062" cy="4222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hdr="0" ftr="0" dt="0"/>
  <p:txStyles>
    <p:titleStyle>
      <a:lvl1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1pPr>
      <a:lvl2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2pPr>
      <a:lvl3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3pPr>
      <a:lvl4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4pPr>
      <a:lvl5pPr algn="l" rtl="0" eaLnBrk="1" fontAlgn="base" hangingPunct="1">
        <a:lnSpc>
          <a:spcPct val="95000"/>
        </a:lnSpc>
        <a:spcBef>
          <a:spcPct val="0"/>
        </a:spcBef>
        <a:spcAft>
          <a:spcPct val="0"/>
        </a:spcAft>
        <a:defRPr sz="2600">
          <a:solidFill>
            <a:srgbClr val="003399"/>
          </a:solidFill>
          <a:latin typeface="Verdana" pitchFamily="34" charset="0"/>
          <a:ea typeface="ＭＳ Ｐゴシック" charset="-128"/>
          <a:cs typeface="ＭＳ Ｐゴシック" charset="-128"/>
        </a:defRPr>
      </a:lvl5pPr>
      <a:lvl6pPr marL="457200" algn="l" rtl="0" eaLnBrk="1" fontAlgn="base" hangingPunct="1">
        <a:lnSpc>
          <a:spcPct val="95000"/>
        </a:lnSpc>
        <a:spcBef>
          <a:spcPct val="0"/>
        </a:spcBef>
        <a:spcAft>
          <a:spcPct val="0"/>
        </a:spcAft>
        <a:defRPr sz="2600">
          <a:solidFill>
            <a:srgbClr val="003399"/>
          </a:solidFill>
          <a:latin typeface="Arial" charset="0"/>
        </a:defRPr>
      </a:lvl6pPr>
      <a:lvl7pPr marL="914400" algn="l" rtl="0" eaLnBrk="1" fontAlgn="base" hangingPunct="1">
        <a:lnSpc>
          <a:spcPct val="95000"/>
        </a:lnSpc>
        <a:spcBef>
          <a:spcPct val="0"/>
        </a:spcBef>
        <a:spcAft>
          <a:spcPct val="0"/>
        </a:spcAft>
        <a:defRPr sz="2600">
          <a:solidFill>
            <a:srgbClr val="003399"/>
          </a:solidFill>
          <a:latin typeface="Arial" charset="0"/>
        </a:defRPr>
      </a:lvl7pPr>
      <a:lvl8pPr marL="1371600" algn="l" rtl="0" eaLnBrk="1" fontAlgn="base" hangingPunct="1">
        <a:lnSpc>
          <a:spcPct val="95000"/>
        </a:lnSpc>
        <a:spcBef>
          <a:spcPct val="0"/>
        </a:spcBef>
        <a:spcAft>
          <a:spcPct val="0"/>
        </a:spcAft>
        <a:defRPr sz="2600">
          <a:solidFill>
            <a:srgbClr val="003399"/>
          </a:solidFill>
          <a:latin typeface="Arial" charset="0"/>
        </a:defRPr>
      </a:lvl8pPr>
      <a:lvl9pPr marL="1828800" algn="l" rtl="0" eaLnBrk="1" fontAlgn="base" hangingPunct="1">
        <a:lnSpc>
          <a:spcPct val="95000"/>
        </a:lnSpc>
        <a:spcBef>
          <a:spcPct val="0"/>
        </a:spcBef>
        <a:spcAft>
          <a:spcPct val="0"/>
        </a:spcAft>
        <a:defRPr sz="2600">
          <a:solidFill>
            <a:srgbClr val="003399"/>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Verdana" pitchFamily="34" charset="0"/>
          <a:ea typeface="ＭＳ Ｐゴシック" charset="-128"/>
          <a:cs typeface="ＭＳ Ｐゴシック" charset="-128"/>
        </a:defRPr>
      </a:lvl1pPr>
      <a:lvl2pPr marL="742950" indent="-285750" algn="l" rtl="0" eaLnBrk="1" fontAlgn="base" hangingPunct="1">
        <a:spcBef>
          <a:spcPct val="20000"/>
        </a:spcBef>
        <a:spcAft>
          <a:spcPct val="0"/>
        </a:spcAft>
        <a:buChar char="–"/>
        <a:defRPr sz="2200">
          <a:solidFill>
            <a:schemeClr val="tx1"/>
          </a:solidFill>
          <a:latin typeface="Verdana" pitchFamily="34" charset="0"/>
          <a:ea typeface="ＭＳ Ｐゴシック" charset="-128"/>
        </a:defRPr>
      </a:lvl2pPr>
      <a:lvl3pPr marL="1143000" indent="-228600" algn="l" rtl="0" eaLnBrk="1" fontAlgn="base" hangingPunct="1">
        <a:spcBef>
          <a:spcPct val="20000"/>
        </a:spcBef>
        <a:spcAft>
          <a:spcPct val="0"/>
        </a:spcAft>
        <a:buChar char="•"/>
        <a:defRPr>
          <a:solidFill>
            <a:schemeClr val="tx1"/>
          </a:solidFill>
          <a:latin typeface="Verdana" pitchFamily="34" charset="0"/>
          <a:ea typeface="ＭＳ Ｐゴシック" charset="-128"/>
        </a:defRPr>
      </a:lvl3pPr>
      <a:lvl4pPr marL="1600200" indent="-228600" algn="l" rtl="0" eaLnBrk="1" fontAlgn="base" hangingPunct="1">
        <a:spcBef>
          <a:spcPct val="20000"/>
        </a:spcBef>
        <a:spcAft>
          <a:spcPct val="0"/>
        </a:spcAft>
        <a:buChar char="–"/>
        <a:defRPr sz="1600">
          <a:solidFill>
            <a:schemeClr val="tx1"/>
          </a:solidFill>
          <a:latin typeface="Verdana" pitchFamily="34" charset="0"/>
          <a:ea typeface="ＭＳ Ｐゴシック" charset="-128"/>
        </a:defRPr>
      </a:lvl4pPr>
      <a:lvl5pPr marL="2057400" indent="-228600" algn="l" rtl="0" eaLnBrk="1" fontAlgn="base" hangingPunct="1">
        <a:spcBef>
          <a:spcPct val="20000"/>
        </a:spcBef>
        <a:spcAft>
          <a:spcPct val="0"/>
        </a:spcAft>
        <a:buChar char="»"/>
        <a:defRPr sz="1500">
          <a:solidFill>
            <a:srgbClr val="003399"/>
          </a:solidFill>
          <a:latin typeface="Siemens Sans" pitchFamily="2" charset="0"/>
          <a:ea typeface="ＭＳ Ｐゴシック" charset="-128"/>
        </a:defRPr>
      </a:lvl5pPr>
      <a:lvl6pPr marL="2514600" indent="-228600" algn="l" rtl="0" eaLnBrk="1" fontAlgn="base" hangingPunct="1">
        <a:spcBef>
          <a:spcPct val="20000"/>
        </a:spcBef>
        <a:spcAft>
          <a:spcPct val="0"/>
        </a:spcAft>
        <a:buChar char="»"/>
        <a:defRPr sz="1500">
          <a:solidFill>
            <a:srgbClr val="003399"/>
          </a:solidFill>
          <a:latin typeface="Siemens Sans" pitchFamily="2" charset="0"/>
        </a:defRPr>
      </a:lvl6pPr>
      <a:lvl7pPr marL="2971800" indent="-228600" algn="l" rtl="0" eaLnBrk="1" fontAlgn="base" hangingPunct="1">
        <a:spcBef>
          <a:spcPct val="20000"/>
        </a:spcBef>
        <a:spcAft>
          <a:spcPct val="0"/>
        </a:spcAft>
        <a:buChar char="»"/>
        <a:defRPr sz="1500">
          <a:solidFill>
            <a:srgbClr val="003399"/>
          </a:solidFill>
          <a:latin typeface="Siemens Sans" pitchFamily="2" charset="0"/>
        </a:defRPr>
      </a:lvl7pPr>
      <a:lvl8pPr marL="3429000" indent="-228600" algn="l" rtl="0" eaLnBrk="1" fontAlgn="base" hangingPunct="1">
        <a:spcBef>
          <a:spcPct val="20000"/>
        </a:spcBef>
        <a:spcAft>
          <a:spcPct val="0"/>
        </a:spcAft>
        <a:buChar char="»"/>
        <a:defRPr sz="1500">
          <a:solidFill>
            <a:srgbClr val="003399"/>
          </a:solidFill>
          <a:latin typeface="Siemens Sans" pitchFamily="2" charset="0"/>
        </a:defRPr>
      </a:lvl8pPr>
      <a:lvl9pPr marL="3886200" indent="-228600" algn="l" rtl="0" eaLnBrk="1" fontAlgn="base" hangingPunct="1">
        <a:spcBef>
          <a:spcPct val="20000"/>
        </a:spcBef>
        <a:spcAft>
          <a:spcPct val="0"/>
        </a:spcAft>
        <a:buChar char="»"/>
        <a:defRPr sz="1500">
          <a:solidFill>
            <a:srgbClr val="003399"/>
          </a:solidFill>
          <a:latin typeface="Siemens San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5/25/2017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626557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5/25/2017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5594434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762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5963FCED-22F8-8442-93A2-C7D0192A517D}" type="datetime1">
              <a:rPr lang="en-US" b="0" smtClean="0">
                <a:solidFill>
                  <a:prstClr val="black">
                    <a:tint val="75000"/>
                  </a:prstClr>
                </a:solidFill>
                <a:latin typeface="Calibri"/>
              </a:rPr>
              <a:pPr fontAlgn="auto">
                <a:spcBef>
                  <a:spcPts val="0"/>
                </a:spcBef>
                <a:spcAft>
                  <a:spcPts val="0"/>
                </a:spcAft>
              </a:pPr>
              <a:t>5/25/2017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7010400" y="649288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1043471"/>
            <a:ext cx="9144000" cy="99535"/>
          </a:xfrm>
          <a:prstGeom prst="rect">
            <a:avLst/>
          </a:prstGeom>
        </p:spPr>
      </p:pic>
      <p:cxnSp>
        <p:nvCxnSpPr>
          <p:cNvPr id="11" name="Straight Connector 10"/>
          <p:cNvCxnSpPr/>
          <p:nvPr/>
        </p:nvCxnSpPr>
        <p:spPr>
          <a:xfrm>
            <a:off x="1981200" y="6324600"/>
            <a:ext cx="716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3800" y="6419850"/>
            <a:ext cx="1219200" cy="315208"/>
          </a:xfrm>
          <a:prstGeom prst="rect">
            <a:avLst/>
          </a:prstGeom>
        </p:spPr>
      </p:pic>
    </p:spTree>
    <p:extLst>
      <p:ext uri="{BB962C8B-B14F-4D97-AF65-F5344CB8AC3E}">
        <p14:creationId xmlns:p14="http://schemas.microsoft.com/office/powerpoint/2010/main" val="197616213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7" descr="PPTbackground_Red.jpg"/>
          <p:cNvPicPr>
            <a:picLocks noChangeAspect="1"/>
          </p:cNvPicPr>
          <p:nvPr/>
        </p:nvPicPr>
        <p:blipFill>
          <a:blip r:embed="rId7"/>
          <a:srcRect b="97814"/>
          <a:stretch>
            <a:fillRect/>
          </a:stretch>
        </p:blipFill>
        <p:spPr bwMode="auto">
          <a:xfrm flipH="1">
            <a:off x="0" y="0"/>
            <a:ext cx="9144000" cy="149225"/>
          </a:xfrm>
          <a:prstGeom prst="rect">
            <a:avLst/>
          </a:prstGeom>
          <a:noFill/>
          <a:ln w="9525">
            <a:noFill/>
            <a:miter lim="800000"/>
            <a:headEnd/>
            <a:tailEnd/>
          </a:ln>
          <a:effectLst>
            <a:outerShdw blurRad="136525" dist="38100" dir="2700000" algn="tl" rotWithShape="0">
              <a:srgbClr val="000000">
                <a:alpha val="43000"/>
              </a:srgbClr>
            </a:outerShdw>
          </a:effectLst>
        </p:spPr>
      </p:pic>
      <p:sp>
        <p:nvSpPr>
          <p:cNvPr id="5123" name="Text Placeholder 2"/>
          <p:cNvSpPr>
            <a:spLocks noGrp="1"/>
          </p:cNvSpPr>
          <p:nvPr>
            <p:ph type="body" idx="1"/>
          </p:nvPr>
        </p:nvSpPr>
        <p:spPr bwMode="auto">
          <a:xfrm>
            <a:off x="458788" y="1330325"/>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24" name="Picture 4" descr="SBU horz_2clr_cmyk.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0375" y="295275"/>
            <a:ext cx="3619500" cy="62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0" y="6278563"/>
            <a:ext cx="9144000" cy="579437"/>
          </a:xfrm>
          <a:prstGeom prst="rect">
            <a:avLst/>
          </a:prstGeom>
          <a:solidFill>
            <a:srgbClr val="B6022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a:solidFill>
                <a:prstClr val="white"/>
              </a:solidFill>
            </a:endParaRPr>
          </a:p>
        </p:txBody>
      </p:sp>
      <p:cxnSp>
        <p:nvCxnSpPr>
          <p:cNvPr id="6" name="Straight Connector 5"/>
          <p:cNvCxnSpPr/>
          <p:nvPr/>
        </p:nvCxnSpPr>
        <p:spPr>
          <a:xfrm>
            <a:off x="0" y="1082675"/>
            <a:ext cx="9144000" cy="1588"/>
          </a:xfrm>
          <a:prstGeom prst="line">
            <a:avLst/>
          </a:prstGeom>
          <a:ln w="12700">
            <a:solidFill>
              <a:srgbClr val="B60225"/>
            </a:solidFill>
          </a:ln>
          <a:effectLst/>
        </p:spPr>
        <p:style>
          <a:lnRef idx="2">
            <a:schemeClr val="accent1"/>
          </a:lnRef>
          <a:fillRef idx="0">
            <a:schemeClr val="accent1"/>
          </a:fillRef>
          <a:effectRef idx="1">
            <a:schemeClr val="accent1"/>
          </a:effectRef>
          <a:fontRef idx="minor">
            <a:schemeClr val="tx1"/>
          </a:fontRef>
        </p:style>
      </p:cxnSp>
      <p:pic>
        <p:nvPicPr>
          <p:cNvPr id="2" name="Picture 1" descr="SUNY_CircleOnly_50blk.ep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77200" y="292100"/>
            <a:ext cx="647700" cy="647700"/>
          </a:xfrm>
          <a:prstGeom prst="rect">
            <a:avLst/>
          </a:prstGeom>
        </p:spPr>
      </p:pic>
    </p:spTree>
    <p:extLst>
      <p:ext uri="{BB962C8B-B14F-4D97-AF65-F5344CB8AC3E}">
        <p14:creationId xmlns:p14="http://schemas.microsoft.com/office/powerpoint/2010/main" val="78743438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lgn="r" defTabSz="457200" rtl="0" eaLnBrk="0" fontAlgn="base" hangingPunct="0">
        <a:spcBef>
          <a:spcPct val="0"/>
        </a:spcBef>
        <a:spcAft>
          <a:spcPct val="0"/>
        </a:spcAft>
        <a:defRPr sz="5400" kern="1200" baseline="6000">
          <a:solidFill>
            <a:schemeClr val="bg1"/>
          </a:solidFill>
          <a:latin typeface="Helvetica"/>
          <a:ea typeface="ＭＳ Ｐゴシック" pitchFamily="-112" charset="-128"/>
          <a:cs typeface="Helvetica"/>
        </a:defRPr>
      </a:lvl1pPr>
      <a:lvl2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2pPr>
      <a:lvl3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3pPr>
      <a:lvl4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4pPr>
      <a:lvl5pPr algn="r" defTabSz="457200" rtl="0" eaLnBrk="0" fontAlgn="base" hangingPunct="0">
        <a:spcBef>
          <a:spcPct val="0"/>
        </a:spcBef>
        <a:spcAft>
          <a:spcPct val="0"/>
        </a:spcAft>
        <a:defRPr sz="5400" baseline="6000">
          <a:solidFill>
            <a:schemeClr val="bg1"/>
          </a:solidFill>
          <a:latin typeface="Helvetica" pitchFamily="-112" charset="0"/>
          <a:ea typeface="ＭＳ Ｐゴシック" pitchFamily="-112" charset="-128"/>
        </a:defRPr>
      </a:lvl5pPr>
      <a:lvl6pPr marL="4572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6pPr>
      <a:lvl7pPr marL="9144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7pPr>
      <a:lvl8pPr marL="13716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8pPr>
      <a:lvl9pPr marL="1828800" algn="r" defTabSz="457200" rtl="0" fontAlgn="base">
        <a:spcBef>
          <a:spcPct val="0"/>
        </a:spcBef>
        <a:spcAft>
          <a:spcPct val="0"/>
        </a:spcAft>
        <a:defRPr sz="5400" baseline="6000">
          <a:solidFill>
            <a:schemeClr val="bg1"/>
          </a:solidFill>
          <a:latin typeface="Helvetica" pitchFamily="-112" charset="0"/>
          <a:ea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Helvetica"/>
          <a:ea typeface="ＭＳ Ｐゴシック" pitchFamily="-112" charset="-128"/>
          <a:cs typeface="Helvetica"/>
        </a:defRPr>
      </a:lvl1pPr>
      <a:lvl2pPr marL="742950" indent="-285750" algn="l" defTabSz="457200" rtl="0" eaLnBrk="0" fontAlgn="base" hangingPunct="0">
        <a:spcBef>
          <a:spcPct val="20000"/>
        </a:spcBef>
        <a:spcAft>
          <a:spcPct val="0"/>
        </a:spcAft>
        <a:buFont typeface="Lucida Grande" charset="0"/>
        <a:buChar char="–"/>
        <a:defRPr sz="2800" kern="1200">
          <a:solidFill>
            <a:schemeClr val="tx1"/>
          </a:solidFill>
          <a:latin typeface="Helvetica"/>
          <a:ea typeface="ＭＳ Ｐゴシック" pitchFamily="-112" charset="-128"/>
          <a:cs typeface="Helvetic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Helvetica"/>
          <a:ea typeface="ＭＳ Ｐゴシック" pitchFamily="-112" charset="-128"/>
          <a:cs typeface="Helvetic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a:ea typeface="ＭＳ Ｐゴシック" pitchFamily="-112"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30.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February 17,  2017</a:t>
            </a:r>
          </a:p>
        </p:txBody>
      </p:sp>
      <p:sp>
        <p:nvSpPr>
          <p:cNvPr id="3" name="Text Placeholder 2"/>
          <p:cNvSpPr>
            <a:spLocks noGrp="1"/>
          </p:cNvSpPr>
          <p:nvPr>
            <p:ph type="body" sz="quarter" idx="15"/>
          </p:nvPr>
        </p:nvSpPr>
        <p:spPr>
          <a:xfrm>
            <a:off x="457200" y="2895601"/>
            <a:ext cx="8229600" cy="1828799"/>
          </a:xfrm>
        </p:spPr>
        <p:txBody>
          <a:bodyPr/>
          <a:lstStyle/>
          <a:p>
            <a:r>
              <a:rPr lang="en-US" sz="4000" dirty="0">
                <a:solidFill>
                  <a:schemeClr val="tx1"/>
                </a:solidFill>
              </a:rPr>
              <a:t>High Performance Spatial Queries and Analytics for 3D Spatial Data</a:t>
            </a:r>
          </a:p>
          <a:p>
            <a:endParaRPr lang="en-US" sz="2800" dirty="0">
              <a:solidFill>
                <a:schemeClr val="tx1"/>
              </a:solidFill>
            </a:endParaRPr>
          </a:p>
          <a:p>
            <a:r>
              <a:rPr lang="en-US" sz="3200" dirty="0">
                <a:solidFill>
                  <a:schemeClr val="tx1"/>
                </a:solidFill>
              </a:rPr>
              <a:t>Yanhui Liang</a:t>
            </a:r>
          </a:p>
          <a:p>
            <a:r>
              <a:rPr lang="en-US" sz="3200" dirty="0">
                <a:solidFill>
                  <a:schemeClr val="tx1"/>
                </a:solidFill>
              </a:rPr>
              <a:t>Department of Biomedical Informatics</a:t>
            </a:r>
          </a:p>
          <a:p>
            <a:r>
              <a:rPr lang="en-US" sz="2800" dirty="0">
                <a:solidFill>
                  <a:schemeClr val="tx1"/>
                </a:solidFill>
              </a:rPr>
              <a:t>Department of Computer Science</a:t>
            </a:r>
          </a:p>
          <a:p>
            <a:r>
              <a:rPr lang="en-US" sz="2800" dirty="0">
                <a:solidFill>
                  <a:schemeClr val="tx1"/>
                </a:solidFill>
              </a:rPr>
              <a:t>Advisor: </a:t>
            </a:r>
            <a:r>
              <a:rPr lang="en-US" sz="2800" dirty="0" err="1">
                <a:solidFill>
                  <a:schemeClr val="tx1"/>
                </a:solidFill>
              </a:rPr>
              <a:t>Fusheng</a:t>
            </a:r>
            <a:r>
              <a:rPr lang="en-US" sz="2800" dirty="0">
                <a:solidFill>
                  <a:schemeClr val="tx1"/>
                </a:solidFill>
              </a:rPr>
              <a:t> Wang</a:t>
            </a:r>
          </a:p>
        </p:txBody>
      </p:sp>
    </p:spTree>
    <p:extLst>
      <p:ext uri="{BB962C8B-B14F-4D97-AF65-F5344CB8AC3E}">
        <p14:creationId xmlns:p14="http://schemas.microsoft.com/office/powerpoint/2010/main" val="364866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Data Compression</a:t>
            </a:r>
          </a:p>
        </p:txBody>
      </p:sp>
      <p:sp>
        <p:nvSpPr>
          <p:cNvPr id="3" name="Content Placeholder 2"/>
          <p:cNvSpPr>
            <a:spLocks noGrp="1"/>
          </p:cNvSpPr>
          <p:nvPr>
            <p:ph idx="1"/>
          </p:nvPr>
        </p:nvSpPr>
        <p:spPr>
          <a:xfrm>
            <a:off x="228600" y="804257"/>
            <a:ext cx="8505825" cy="2057400"/>
          </a:xfrm>
        </p:spPr>
        <p:txBody>
          <a:bodyPr/>
          <a:lstStyle/>
          <a:p>
            <a:pPr>
              <a:spcBef>
                <a:spcPts val="0"/>
              </a:spcBef>
            </a:pPr>
            <a:r>
              <a:rPr lang="en-US" dirty="0"/>
              <a:t>An progressive approach consists of three steps</a:t>
            </a:r>
          </a:p>
          <a:p>
            <a:pPr lvl="1">
              <a:spcBef>
                <a:spcPts val="0"/>
              </a:spcBef>
            </a:pPr>
            <a:r>
              <a:rPr lang="en-US" dirty="0"/>
              <a:t>Decimation: remove vertices and add edges</a:t>
            </a:r>
          </a:p>
          <a:p>
            <a:pPr lvl="1">
              <a:spcBef>
                <a:spcPts val="0"/>
              </a:spcBef>
            </a:pPr>
            <a:r>
              <a:rPr lang="en-US" dirty="0"/>
              <a:t>Patch and edge encoding: generate symbol lists</a:t>
            </a:r>
          </a:p>
          <a:p>
            <a:pPr lvl="1">
              <a:spcBef>
                <a:spcPts val="0"/>
              </a:spcBef>
            </a:pPr>
            <a:r>
              <a:rPr lang="en-US" dirty="0"/>
              <a:t>Entropy Coding: further compress the symbol lists</a:t>
            </a:r>
          </a:p>
          <a:p>
            <a:pPr>
              <a:spcBef>
                <a:spcPts val="0"/>
              </a:spcBef>
            </a:pPr>
            <a:r>
              <a:rPr lang="en-US" dirty="0"/>
              <a:t>Compressed file size</a:t>
            </a:r>
          </a:p>
          <a:p>
            <a:pPr lvl="1">
              <a:spcBef>
                <a:spcPts val="0"/>
              </a:spcBef>
            </a:pPr>
            <a:r>
              <a:rPr lang="en-US" dirty="0"/>
              <a:t>Base mesh: 1%, compressed file: 3%</a:t>
            </a:r>
          </a:p>
          <a:p>
            <a:pPr lvl="1">
              <a:spcBef>
                <a:spcPts val="0"/>
              </a:spcBef>
            </a:pPr>
            <a:r>
              <a:rPr lang="en-US" dirty="0"/>
              <a:t>Time complexity: linear with the # of vertices</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086" y="3572703"/>
            <a:ext cx="4038600" cy="242523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637998"/>
            <a:ext cx="3292678" cy="2397448"/>
          </a:xfrm>
          <a:prstGeom prst="rect">
            <a:avLst/>
          </a:prstGeom>
        </p:spPr>
      </p:pic>
      <p:sp>
        <p:nvSpPr>
          <p:cNvPr id="30" name="TextBox 29"/>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sp>
        <p:nvSpPr>
          <p:cNvPr id="31" name="TextBox 30"/>
          <p:cNvSpPr txBox="1"/>
          <p:nvPr/>
        </p:nvSpPr>
        <p:spPr>
          <a:xfrm>
            <a:off x="1216286" y="5946582"/>
            <a:ext cx="2362200"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dirty="0">
                <a:latin typeface="+mn-lt"/>
              </a:rPr>
              <a:t>Mesh decimation</a:t>
            </a:r>
          </a:p>
        </p:txBody>
      </p:sp>
      <p:sp>
        <p:nvSpPr>
          <p:cNvPr id="32" name="TextBox 31"/>
          <p:cNvSpPr txBox="1"/>
          <p:nvPr/>
        </p:nvSpPr>
        <p:spPr>
          <a:xfrm>
            <a:off x="4846165" y="5955268"/>
            <a:ext cx="4162424"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dirty="0">
                <a:latin typeface="+mn-lt"/>
              </a:rPr>
              <a:t>Compressed mesh file structure</a:t>
            </a:r>
          </a:p>
        </p:txBody>
      </p:sp>
    </p:spTree>
    <p:extLst>
      <p:ext uri="{BB962C8B-B14F-4D97-AF65-F5344CB8AC3E}">
        <p14:creationId xmlns:p14="http://schemas.microsoft.com/office/powerpoint/2010/main" val="4111707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Spatial Indexing</a:t>
            </a:r>
          </a:p>
        </p:txBody>
      </p:sp>
      <p:sp>
        <p:nvSpPr>
          <p:cNvPr id="3" name="Content Placeholder 2"/>
          <p:cNvSpPr>
            <a:spLocks noGrp="1"/>
          </p:cNvSpPr>
          <p:nvPr>
            <p:ph idx="1"/>
          </p:nvPr>
        </p:nvSpPr>
        <p:spPr>
          <a:xfrm>
            <a:off x="228600" y="804257"/>
            <a:ext cx="8505825" cy="2057400"/>
          </a:xfrm>
        </p:spPr>
        <p:txBody>
          <a:bodyPr/>
          <a:lstStyle/>
          <a:p>
            <a:pPr>
              <a:spcBef>
                <a:spcPts val="0"/>
              </a:spcBef>
            </a:pPr>
            <a:r>
              <a:rPr lang="en-US" dirty="0"/>
              <a:t>Subspace based spatial indexing for grouping multiple neighboring cuboids: filtering data</a:t>
            </a:r>
          </a:p>
          <a:p>
            <a:pPr>
              <a:spcBef>
                <a:spcPts val="0"/>
              </a:spcBef>
            </a:pPr>
            <a:r>
              <a:rPr lang="en-US" dirty="0"/>
              <a:t>Cuboid indexing for managing cuboids: filtering tasks in mapping stage</a:t>
            </a:r>
          </a:p>
        </p:txBody>
      </p:sp>
      <p:sp>
        <p:nvSpPr>
          <p:cNvPr id="4" name="TextBox 3"/>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pic>
        <p:nvPicPr>
          <p:cNvPr id="5" name="Picture 4"/>
          <p:cNvPicPr>
            <a:picLocks noChangeAspect="1"/>
          </p:cNvPicPr>
          <p:nvPr/>
        </p:nvPicPr>
        <p:blipFill>
          <a:blip r:embed="rId3"/>
          <a:stretch>
            <a:fillRect/>
          </a:stretch>
        </p:blipFill>
        <p:spPr>
          <a:xfrm>
            <a:off x="635294" y="2362200"/>
            <a:ext cx="7692436" cy="3886200"/>
          </a:xfrm>
          <a:prstGeom prst="rect">
            <a:avLst/>
          </a:prstGeom>
        </p:spPr>
      </p:pic>
    </p:spTree>
    <p:extLst>
      <p:ext uri="{BB962C8B-B14F-4D97-AF65-F5344CB8AC3E}">
        <p14:creationId xmlns:p14="http://schemas.microsoft.com/office/powerpoint/2010/main" val="174730126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Spatial Indexing</a:t>
            </a:r>
          </a:p>
        </p:txBody>
      </p:sp>
      <p:sp>
        <p:nvSpPr>
          <p:cNvPr id="3" name="Content Placeholder 2"/>
          <p:cNvSpPr>
            <a:spLocks noGrp="1"/>
          </p:cNvSpPr>
          <p:nvPr>
            <p:ph idx="1"/>
          </p:nvPr>
        </p:nvSpPr>
        <p:spPr>
          <a:xfrm>
            <a:off x="228600" y="804257"/>
            <a:ext cx="8505825" cy="2057400"/>
          </a:xfrm>
        </p:spPr>
        <p:txBody>
          <a:bodyPr/>
          <a:lstStyle/>
          <a:p>
            <a:pPr>
              <a:spcBef>
                <a:spcPts val="0"/>
              </a:spcBef>
            </a:pPr>
            <a:r>
              <a:rPr lang="en-US" dirty="0"/>
              <a:t>On demand indexing for intra-cuboid object queries</a:t>
            </a:r>
          </a:p>
          <a:p>
            <a:pPr>
              <a:spcBef>
                <a:spcPts val="0"/>
              </a:spcBef>
            </a:pPr>
            <a:r>
              <a:rPr lang="en-US" dirty="0"/>
              <a:t>Structural indexing for speeding up 3D object primitives traversal</a:t>
            </a:r>
          </a:p>
        </p:txBody>
      </p:sp>
      <p:sp>
        <p:nvSpPr>
          <p:cNvPr id="27" name="TextBox 26"/>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grpSp>
        <p:nvGrpSpPr>
          <p:cNvPr id="43" name="Group 42"/>
          <p:cNvGrpSpPr/>
          <p:nvPr/>
        </p:nvGrpSpPr>
        <p:grpSpPr>
          <a:xfrm>
            <a:off x="76200" y="2133600"/>
            <a:ext cx="3990975" cy="1967675"/>
            <a:chOff x="186545" y="1071093"/>
            <a:chExt cx="5530523" cy="2416143"/>
          </a:xfrm>
        </p:grpSpPr>
        <p:pic>
          <p:nvPicPr>
            <p:cNvPr id="45" name="Picture 2" descr="https://encrypted-tbn3.gstatic.com/images?q=tbn:ANd9GcSXSKXUPAx-7GbrULC9s_2MWeriSJ-YlSphUVOjBkGutkvmn-nrI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236144">
              <a:off x="3495393" y="3002723"/>
              <a:ext cx="519228" cy="4279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encrypted-tbn3.gstatic.com/images?q=tbn:ANd9GcSXSKXUPAx-7GbrULC9s_2MWeriSJ-YlSphUVOjBkGutkvmn-nrI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542363">
              <a:off x="1803172" y="2836100"/>
              <a:ext cx="283884" cy="58075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Use links below to sav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49194">
              <a:off x="753409" y="2175530"/>
              <a:ext cx="509143" cy="80655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Use links below to sav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523747">
              <a:off x="2565043" y="2432506"/>
              <a:ext cx="317457" cy="530420"/>
            </a:xfrm>
            <a:prstGeom prst="rect">
              <a:avLst/>
            </a:prstGeom>
            <a:noFill/>
            <a:extLst>
              <a:ext uri="{909E8E84-426E-40DD-AFC4-6F175D3DCCD1}">
                <a14:hiddenFill xmlns:a14="http://schemas.microsoft.com/office/drawing/2010/main">
                  <a:solidFill>
                    <a:srgbClr val="FFFFFF"/>
                  </a:solidFill>
                </a14:hiddenFill>
              </a:ext>
            </a:extLst>
          </p:spPr>
        </p:pic>
        <p:sp>
          <p:nvSpPr>
            <p:cNvPr id="52" name="Shape 184"/>
            <p:cNvSpPr/>
            <p:nvPr/>
          </p:nvSpPr>
          <p:spPr>
            <a:xfrm>
              <a:off x="625571" y="2278543"/>
              <a:ext cx="768344" cy="623565"/>
            </a:xfrm>
            <a:prstGeom prst="cube">
              <a:avLst>
                <a:gd name="adj" fmla="val 25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53" name="Shape 185"/>
            <p:cNvSpPr/>
            <p:nvPr/>
          </p:nvSpPr>
          <p:spPr>
            <a:xfrm>
              <a:off x="2525877" y="2400856"/>
              <a:ext cx="418200" cy="539418"/>
            </a:xfrm>
            <a:prstGeom prst="cube">
              <a:avLst>
                <a:gd name="adj" fmla="val 25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54" name="Shape 186"/>
            <p:cNvSpPr/>
            <p:nvPr/>
          </p:nvSpPr>
          <p:spPr>
            <a:xfrm>
              <a:off x="1625209" y="2902110"/>
              <a:ext cx="680143" cy="435599"/>
            </a:xfrm>
            <a:prstGeom prst="cube">
              <a:avLst>
                <a:gd name="adj" fmla="val 25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55" name="Shape 187"/>
            <p:cNvSpPr/>
            <p:nvPr/>
          </p:nvSpPr>
          <p:spPr>
            <a:xfrm>
              <a:off x="3530184" y="2949142"/>
              <a:ext cx="479679" cy="511799"/>
            </a:xfrm>
            <a:prstGeom prst="cube">
              <a:avLst>
                <a:gd name="adj" fmla="val 25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56" name="Shape 184"/>
            <p:cNvSpPr/>
            <p:nvPr/>
          </p:nvSpPr>
          <p:spPr>
            <a:xfrm>
              <a:off x="525433" y="1796266"/>
              <a:ext cx="4019144" cy="1690970"/>
            </a:xfrm>
            <a:prstGeom prst="cube">
              <a:avLst>
                <a:gd name="adj" fmla="val 25000"/>
              </a:avLst>
            </a:prstGeom>
            <a:noFill/>
            <a:ln w="9525" cap="flat" cmpd="sng">
              <a:solidFill>
                <a:schemeClr val="accen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62" name="Shape 192"/>
            <p:cNvSpPr txBox="1"/>
            <p:nvPr/>
          </p:nvSpPr>
          <p:spPr>
            <a:xfrm>
              <a:off x="186545" y="1071093"/>
              <a:ext cx="5530523" cy="593377"/>
            </a:xfrm>
            <a:prstGeom prst="rect">
              <a:avLst/>
            </a:prstGeom>
            <a:noFill/>
            <a:ln w="9525">
              <a:noFill/>
            </a:ln>
          </p:spPr>
          <p:txBody>
            <a:bodyPr lIns="91425" tIns="91425" rIns="91425" bIns="91425" anchor="ctr" anchorCtr="0">
              <a:noAutofit/>
            </a:bodyPr>
            <a:lstStyle/>
            <a:p>
              <a:pPr algn="ctr">
                <a:spcBef>
                  <a:spcPts val="0"/>
                </a:spcBef>
                <a:buNone/>
              </a:pPr>
              <a:r>
                <a:rPr lang="en" sz="2400" b="1" dirty="0">
                  <a:latin typeface="Verdana" pitchFamily="34" charset="0"/>
                  <a:ea typeface="Verdana" pitchFamily="34" charset="0"/>
                  <a:cs typeface="Verdana" pitchFamily="34" charset="0"/>
                </a:rPr>
                <a:t>Intra-cuboid indexing</a:t>
              </a:r>
            </a:p>
          </p:txBody>
        </p:sp>
      </p:grpSp>
      <p:cxnSp>
        <p:nvCxnSpPr>
          <p:cNvPr id="10" name="Straight Arrow Connector 9"/>
          <p:cNvCxnSpPr/>
          <p:nvPr/>
        </p:nvCxnSpPr>
        <p:spPr bwMode="auto">
          <a:xfrm>
            <a:off x="1599915" y="4114800"/>
            <a:ext cx="0" cy="228600"/>
          </a:xfrm>
          <a:prstGeom prst="straightConnector1">
            <a:avLst/>
          </a:prstGeom>
          <a:noFill/>
          <a:ln w="38100" cap="flat" cmpd="sng" algn="ctr">
            <a:solidFill>
              <a:srgbClr val="FF9900"/>
            </a:solidFill>
            <a:prstDash val="solid"/>
            <a:round/>
            <a:headEnd type="none" w="med" len="med"/>
            <a:tailEnd type="triangle"/>
          </a:ln>
          <a:effectLst/>
        </p:spPr>
      </p:cxn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5825" y="2816250"/>
            <a:ext cx="3055975" cy="3372892"/>
          </a:xfrm>
          <a:prstGeom prst="rect">
            <a:avLst/>
          </a:prstGeom>
        </p:spPr>
      </p:pic>
      <p:sp>
        <p:nvSpPr>
          <p:cNvPr id="11" name="Rectangle 10"/>
          <p:cNvSpPr/>
          <p:nvPr/>
        </p:nvSpPr>
        <p:spPr bwMode="auto">
          <a:xfrm>
            <a:off x="228600" y="2631953"/>
            <a:ext cx="3096032" cy="3575294"/>
          </a:xfrm>
          <a:prstGeom prst="rect">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75" name="Rectangle 74"/>
          <p:cNvSpPr/>
          <p:nvPr/>
        </p:nvSpPr>
        <p:spPr bwMode="auto">
          <a:xfrm>
            <a:off x="3697408" y="2667000"/>
            <a:ext cx="5302841" cy="3540247"/>
          </a:xfrm>
          <a:prstGeom prst="rect">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cxnSp>
        <p:nvCxnSpPr>
          <p:cNvPr id="13" name="Straight Connector 12"/>
          <p:cNvCxnSpPr/>
          <p:nvPr/>
        </p:nvCxnSpPr>
        <p:spPr bwMode="auto">
          <a:xfrm>
            <a:off x="6934200" y="2667000"/>
            <a:ext cx="0" cy="3540247"/>
          </a:xfrm>
          <a:prstGeom prst="line">
            <a:avLst/>
          </a:prstGeom>
          <a:noFill/>
          <a:ln w="12700" cap="flat" cmpd="sng" algn="ctr">
            <a:solidFill>
              <a:srgbClr val="FF9900"/>
            </a:solidFill>
            <a:prstDash val="solid"/>
            <a:round/>
            <a:headEnd type="none" w="med" len="med"/>
            <a:tailEnd type="none" w="med" len="med"/>
          </a:ln>
          <a:effectLst/>
        </p:spPr>
      </p:cxnSp>
      <p:sp>
        <p:nvSpPr>
          <p:cNvPr id="80" name="Shape 192"/>
          <p:cNvSpPr txBox="1"/>
          <p:nvPr/>
        </p:nvSpPr>
        <p:spPr>
          <a:xfrm>
            <a:off x="4495800" y="2169617"/>
            <a:ext cx="3810000" cy="483238"/>
          </a:xfrm>
          <a:prstGeom prst="rect">
            <a:avLst/>
          </a:prstGeom>
          <a:noFill/>
          <a:ln w="9525">
            <a:noFill/>
          </a:ln>
        </p:spPr>
        <p:txBody>
          <a:bodyPr lIns="91425" tIns="91425" rIns="91425" bIns="91425" anchor="ctr" anchorCtr="0">
            <a:noAutofit/>
          </a:bodyPr>
          <a:lstStyle/>
          <a:p>
            <a:pPr algn="ctr">
              <a:spcBef>
                <a:spcPts val="0"/>
              </a:spcBef>
              <a:buNone/>
            </a:pPr>
            <a:r>
              <a:rPr lang="en" sz="2400" b="1" dirty="0">
                <a:latin typeface="Verdana" pitchFamily="34" charset="0"/>
                <a:ea typeface="Verdana" pitchFamily="34" charset="0"/>
                <a:cs typeface="Verdana" pitchFamily="34" charset="0"/>
              </a:rPr>
              <a:t>Structural indexing</a:t>
            </a:r>
          </a:p>
        </p:txBody>
      </p:sp>
      <p:pic>
        <p:nvPicPr>
          <p:cNvPr id="16" name="Picture 15"/>
          <p:cNvPicPr>
            <a:picLocks noChangeAspect="1"/>
          </p:cNvPicPr>
          <p:nvPr/>
        </p:nvPicPr>
        <p:blipFill>
          <a:blip r:embed="rId7"/>
          <a:stretch>
            <a:fillRect/>
          </a:stretch>
        </p:blipFill>
        <p:spPr>
          <a:xfrm rot="16200000">
            <a:off x="7524536" y="2584504"/>
            <a:ext cx="1128008" cy="1484972"/>
          </a:xfrm>
          <a:prstGeom prst="rect">
            <a:avLst/>
          </a:prstGeom>
        </p:spPr>
      </p:pic>
      <p:grpSp>
        <p:nvGrpSpPr>
          <p:cNvPr id="29" name="Group 28"/>
          <p:cNvGrpSpPr/>
          <p:nvPr/>
        </p:nvGrpSpPr>
        <p:grpSpPr>
          <a:xfrm>
            <a:off x="545777" y="4419600"/>
            <a:ext cx="2118823" cy="1708673"/>
            <a:chOff x="4637915" y="2400856"/>
            <a:chExt cx="3350877" cy="2728116"/>
          </a:xfrm>
        </p:grpSpPr>
        <p:cxnSp>
          <p:nvCxnSpPr>
            <p:cNvPr id="30" name="Shape 179"/>
            <p:cNvCxnSpPr>
              <a:stCxn id="34" idx="3"/>
              <a:endCxn id="33" idx="0"/>
            </p:cNvCxnSpPr>
            <p:nvPr/>
          </p:nvCxnSpPr>
          <p:spPr>
            <a:xfrm>
              <a:off x="6258665" y="3313826"/>
              <a:ext cx="988063" cy="283556"/>
            </a:xfrm>
            <a:prstGeom prst="straightConnector1">
              <a:avLst/>
            </a:prstGeom>
            <a:noFill/>
            <a:ln w="12700" cap="flat" cmpd="sng">
              <a:solidFill>
                <a:schemeClr val="dk2"/>
              </a:solidFill>
              <a:prstDash val="solid"/>
              <a:round/>
              <a:headEnd type="none" w="lg" len="lg"/>
              <a:tailEnd type="arrow" w="med" len="med"/>
            </a:ln>
          </p:spPr>
        </p:cxnSp>
        <p:cxnSp>
          <p:nvCxnSpPr>
            <p:cNvPr id="31" name="Shape 180"/>
            <p:cNvCxnSpPr>
              <a:stCxn id="34" idx="3"/>
              <a:endCxn id="32" idx="0"/>
            </p:cNvCxnSpPr>
            <p:nvPr/>
          </p:nvCxnSpPr>
          <p:spPr>
            <a:xfrm flipH="1">
              <a:off x="5578388" y="3313826"/>
              <a:ext cx="680277" cy="268970"/>
            </a:xfrm>
            <a:prstGeom prst="straightConnector1">
              <a:avLst/>
            </a:prstGeom>
            <a:noFill/>
            <a:ln w="12700" cap="flat" cmpd="sng">
              <a:solidFill>
                <a:schemeClr val="dk2"/>
              </a:solidFill>
              <a:prstDash val="solid"/>
              <a:round/>
              <a:headEnd type="none" w="lg" len="lg"/>
              <a:tailEnd type="arrow" w="med" len="med"/>
            </a:ln>
          </p:spPr>
        </p:cxnSp>
        <p:sp>
          <p:nvSpPr>
            <p:cNvPr id="32" name="Shape 201"/>
            <p:cNvSpPr/>
            <p:nvPr/>
          </p:nvSpPr>
          <p:spPr>
            <a:xfrm>
              <a:off x="4920118" y="3582796"/>
              <a:ext cx="1171554" cy="579945"/>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33" name="Shape 202"/>
            <p:cNvSpPr/>
            <p:nvPr/>
          </p:nvSpPr>
          <p:spPr>
            <a:xfrm>
              <a:off x="6613293" y="3597382"/>
              <a:ext cx="1125092" cy="567113"/>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34" name="Shape 203"/>
            <p:cNvSpPr/>
            <p:nvPr/>
          </p:nvSpPr>
          <p:spPr>
            <a:xfrm>
              <a:off x="5238138" y="2400856"/>
              <a:ext cx="2269297" cy="912970"/>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35" name="Shape 204"/>
            <p:cNvSpPr/>
            <p:nvPr/>
          </p:nvSpPr>
          <p:spPr>
            <a:xfrm>
              <a:off x="7128284" y="4634151"/>
              <a:ext cx="860508" cy="468297"/>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sp>
          <p:nvSpPr>
            <p:cNvPr id="36" name="Shape 201"/>
            <p:cNvSpPr/>
            <p:nvPr/>
          </p:nvSpPr>
          <p:spPr>
            <a:xfrm>
              <a:off x="4637915" y="4644765"/>
              <a:ext cx="719740" cy="484207"/>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cxnSp>
          <p:nvCxnSpPr>
            <p:cNvPr id="37" name="Shape 180"/>
            <p:cNvCxnSpPr>
              <a:stCxn id="32" idx="3"/>
              <a:endCxn id="36" idx="0"/>
            </p:cNvCxnSpPr>
            <p:nvPr/>
          </p:nvCxnSpPr>
          <p:spPr>
            <a:xfrm flipH="1">
              <a:off x="5058311" y="4162741"/>
              <a:ext cx="375091" cy="482024"/>
            </a:xfrm>
            <a:prstGeom prst="straightConnector1">
              <a:avLst/>
            </a:prstGeom>
            <a:noFill/>
            <a:ln w="12700" cap="flat" cmpd="sng">
              <a:solidFill>
                <a:schemeClr val="dk2"/>
              </a:solidFill>
              <a:prstDash val="solid"/>
              <a:round/>
              <a:headEnd type="none" w="lg" len="lg"/>
              <a:tailEnd type="arrow" w="med" len="med"/>
            </a:ln>
          </p:spPr>
        </p:cxnSp>
        <p:cxnSp>
          <p:nvCxnSpPr>
            <p:cNvPr id="38" name="Shape 179"/>
            <p:cNvCxnSpPr>
              <a:stCxn id="32" idx="3"/>
              <a:endCxn id="39" idx="0"/>
            </p:cNvCxnSpPr>
            <p:nvPr/>
          </p:nvCxnSpPr>
          <p:spPr>
            <a:xfrm>
              <a:off x="5433402" y="4162741"/>
              <a:ext cx="427862" cy="482024"/>
            </a:xfrm>
            <a:prstGeom prst="straightConnector1">
              <a:avLst/>
            </a:prstGeom>
            <a:noFill/>
            <a:ln w="12700" cap="flat" cmpd="sng">
              <a:solidFill>
                <a:schemeClr val="dk2"/>
              </a:solidFill>
              <a:prstDash val="solid"/>
              <a:round/>
              <a:headEnd type="none" w="lg" len="lg"/>
              <a:tailEnd type="arrow" w="med" len="med"/>
            </a:ln>
          </p:spPr>
        </p:cxnSp>
        <p:sp>
          <p:nvSpPr>
            <p:cNvPr id="39" name="Shape 204"/>
            <p:cNvSpPr/>
            <p:nvPr/>
          </p:nvSpPr>
          <p:spPr>
            <a:xfrm>
              <a:off x="5433402" y="4644765"/>
              <a:ext cx="740350" cy="461496"/>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cxnSp>
          <p:nvCxnSpPr>
            <p:cNvPr id="40" name="Shape 179"/>
            <p:cNvCxnSpPr>
              <a:stCxn id="33" idx="3"/>
              <a:endCxn id="35" idx="0"/>
            </p:cNvCxnSpPr>
            <p:nvPr/>
          </p:nvCxnSpPr>
          <p:spPr>
            <a:xfrm>
              <a:off x="7104950" y="4164495"/>
              <a:ext cx="512125" cy="469656"/>
            </a:xfrm>
            <a:prstGeom prst="straightConnector1">
              <a:avLst/>
            </a:prstGeom>
            <a:noFill/>
            <a:ln w="12700" cap="flat" cmpd="sng">
              <a:solidFill>
                <a:schemeClr val="dk2"/>
              </a:solidFill>
              <a:prstDash val="solid"/>
              <a:round/>
              <a:headEnd type="none" w="lg" len="lg"/>
              <a:tailEnd type="arrow" w="med" len="med"/>
            </a:ln>
          </p:spPr>
        </p:cxnSp>
        <p:sp>
          <p:nvSpPr>
            <p:cNvPr id="41" name="Shape 204"/>
            <p:cNvSpPr/>
            <p:nvPr/>
          </p:nvSpPr>
          <p:spPr>
            <a:xfrm>
              <a:off x="6352921" y="4634151"/>
              <a:ext cx="630719" cy="468297"/>
            </a:xfrm>
            <a:prstGeom prst="cube">
              <a:avLst>
                <a:gd name="adj" fmla="val 25000"/>
              </a:avLst>
            </a:prstGeom>
            <a:noFill/>
            <a:ln w="9525"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sz="2400">
                <a:latin typeface="Times" panose="02020603050405020304" pitchFamily="18" charset="0"/>
                <a:cs typeface="Times" panose="02020603050405020304" pitchFamily="18" charset="0"/>
              </a:endParaRPr>
            </a:p>
          </p:txBody>
        </p:sp>
        <p:cxnSp>
          <p:nvCxnSpPr>
            <p:cNvPr id="42" name="Shape 179"/>
            <p:cNvCxnSpPr>
              <a:stCxn id="33" idx="3"/>
              <a:endCxn id="41" idx="0"/>
            </p:cNvCxnSpPr>
            <p:nvPr/>
          </p:nvCxnSpPr>
          <p:spPr>
            <a:xfrm flipH="1">
              <a:off x="6726818" y="4164495"/>
              <a:ext cx="378132" cy="469656"/>
            </a:xfrm>
            <a:prstGeom prst="straightConnector1">
              <a:avLst/>
            </a:prstGeom>
            <a:noFill/>
            <a:ln w="12700" cap="flat" cmpd="sng">
              <a:solidFill>
                <a:schemeClr val="dk2"/>
              </a:solidFill>
              <a:prstDash val="solid"/>
              <a:round/>
              <a:headEnd type="none" w="lg" len="lg"/>
              <a:tailEnd type="arrow" w="med" len="med"/>
            </a:ln>
          </p:spPr>
        </p:cxnSp>
      </p:grpSp>
      <p:pic>
        <p:nvPicPr>
          <p:cNvPr id="44" name="Picture 43"/>
          <p:cNvPicPr>
            <a:picLocks noChangeAspect="1"/>
          </p:cNvPicPr>
          <p:nvPr/>
        </p:nvPicPr>
        <p:blipFill>
          <a:blip r:embed="rId8"/>
          <a:stretch>
            <a:fillRect/>
          </a:stretch>
        </p:blipFill>
        <p:spPr>
          <a:xfrm>
            <a:off x="7268009" y="4011005"/>
            <a:ext cx="1641062" cy="2076230"/>
          </a:xfrm>
          <a:prstGeom prst="rect">
            <a:avLst/>
          </a:prstGeom>
        </p:spPr>
      </p:pic>
    </p:spTree>
    <p:extLst>
      <p:ext uri="{BB962C8B-B14F-4D97-AF65-F5344CB8AC3E}">
        <p14:creationId xmlns:p14="http://schemas.microsoft.com/office/powerpoint/2010/main" val="30571495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General Framework of 3D Spatial Data Processing in MapReduce</a:t>
            </a:r>
          </a:p>
        </p:txBody>
      </p:sp>
      <p:sp>
        <p:nvSpPr>
          <p:cNvPr id="6" name="Rectangle 5"/>
          <p:cNvSpPr/>
          <p:nvPr/>
        </p:nvSpPr>
        <p:spPr>
          <a:xfrm>
            <a:off x="533400" y="1066800"/>
            <a:ext cx="8534400" cy="5330690"/>
          </a:xfrm>
          <a:prstGeom prst="rect">
            <a:avLst/>
          </a:prstGeom>
        </p:spPr>
        <p:txBody>
          <a:bodyPr wrap="square">
            <a:spAutoFit/>
          </a:bodyPr>
          <a:lstStyle/>
          <a:p>
            <a:pPr>
              <a:lnSpc>
                <a:spcPct val="110000"/>
              </a:lnSpc>
              <a:spcBef>
                <a:spcPts val="300"/>
              </a:spcBef>
              <a:spcAft>
                <a:spcPts val="300"/>
              </a:spcAft>
            </a:pPr>
            <a:r>
              <a:rPr lang="en-US" sz="2400" dirty="0">
                <a:solidFill>
                  <a:schemeClr val="accent2"/>
                </a:solidFill>
                <a:latin typeface="Verdana" panose="020B0604030504040204" pitchFamily="34" charset="0"/>
                <a:ea typeface="Verdana" panose="020B0604030504040204" pitchFamily="34" charset="0"/>
                <a:cs typeface="Verdana" panose="020B0604030504040204" pitchFamily="34" charset="0"/>
              </a:rPr>
              <a:t>A. Raw data staging on HDFS</a:t>
            </a:r>
          </a:p>
          <a:p>
            <a:pPr>
              <a:lnSpc>
                <a:spcPct val="110000"/>
              </a:lnSpc>
              <a:spcBef>
                <a:spcPts val="300"/>
              </a:spcBef>
              <a:spcAft>
                <a:spcPts val="300"/>
              </a:spcAft>
            </a:pPr>
            <a:r>
              <a:rPr lang="en-US" sz="2400" dirty="0">
                <a:solidFill>
                  <a:schemeClr val="accent2"/>
                </a:solidFill>
                <a:latin typeface="Verdana" panose="020B0604030504040204" pitchFamily="34" charset="0"/>
                <a:ea typeface="Verdana" panose="020B0604030504040204" pitchFamily="34" charset="0"/>
                <a:cs typeface="Verdana" panose="020B0604030504040204" pitchFamily="34" charset="0"/>
              </a:rPr>
              <a:t>B. Data compression</a:t>
            </a:r>
          </a:p>
          <a:p>
            <a:pPr>
              <a:lnSpc>
                <a:spcPct val="110000"/>
              </a:lnSpc>
              <a:spcBef>
                <a:spcPts val="300"/>
              </a:spcBef>
              <a:spcAft>
                <a:spcPts val="300"/>
              </a:spcAft>
            </a:pPr>
            <a:r>
              <a:rPr lang="en-US" sz="2400" dirty="0">
                <a:solidFill>
                  <a:schemeClr val="accent2"/>
                </a:solidFill>
                <a:latin typeface="Verdana" panose="020B0604030504040204" pitchFamily="34" charset="0"/>
                <a:ea typeface="Verdana" panose="020B0604030504040204" pitchFamily="34" charset="0"/>
                <a:cs typeface="Verdana" panose="020B0604030504040204" pitchFamily="34" charset="0"/>
              </a:rPr>
              <a:t>C. Spatial partitioning </a:t>
            </a:r>
          </a:p>
          <a:p>
            <a:pPr>
              <a:lnSpc>
                <a:spcPct val="110000"/>
              </a:lnSpc>
              <a:spcBef>
                <a:spcPts val="300"/>
              </a:spcBef>
              <a:spcAft>
                <a:spcPts val="300"/>
              </a:spcAft>
            </a:pPr>
            <a:r>
              <a:rPr lang="en-US" sz="2400" dirty="0">
                <a:solidFill>
                  <a:schemeClr val="accent2"/>
                </a:solidFill>
                <a:latin typeface="Verdana" panose="020B0604030504040204" pitchFamily="34" charset="0"/>
                <a:ea typeface="Verdana" panose="020B0604030504040204" pitchFamily="34" charset="0"/>
                <a:cs typeface="Verdana" panose="020B0604030504040204" pitchFamily="34" charset="0"/>
              </a:rPr>
              <a:t>D. Block based filtering with global indexes</a:t>
            </a:r>
          </a:p>
          <a:p>
            <a:pPr>
              <a:lnSpc>
                <a:spcPct val="110000"/>
              </a:lnSpc>
              <a:spcBef>
                <a:spcPts val="300"/>
              </a:spcBef>
              <a:spcAft>
                <a:spcPts val="300"/>
              </a:spcAft>
            </a:pPr>
            <a:r>
              <a:rPr lang="en-US" sz="2400" dirty="0">
                <a:latin typeface="Verdana" panose="020B0604030504040204" pitchFamily="34" charset="0"/>
                <a:ea typeface="Verdana" panose="020B0604030504040204" pitchFamily="34" charset="0"/>
                <a:cs typeface="Verdana" panose="020B0604030504040204" pitchFamily="34" charset="0"/>
              </a:rPr>
              <a:t>E. For each</a:t>
            </a:r>
            <a:r>
              <a:rPr lang="en-US" sz="2400" b="0" dirty="0">
                <a:latin typeface="Verdana" panose="020B0604030504040204" pitchFamily="34" charset="0"/>
                <a:ea typeface="Verdana" panose="020B0604030504040204" pitchFamily="34" charset="0"/>
                <a:cs typeface="Verdana" panose="020B0604030504040204" pitchFamily="34" charset="0"/>
              </a:rPr>
              <a:t> </a:t>
            </a:r>
            <a:r>
              <a:rPr lang="en-US" sz="2400" b="0" i="1" dirty="0">
                <a:latin typeface="Verdana" panose="020B0604030504040204" pitchFamily="34" charset="0"/>
                <a:ea typeface="Verdana" panose="020B0604030504040204" pitchFamily="34" charset="0"/>
                <a:cs typeface="Verdana" panose="020B0604030504040204" pitchFamily="34" charset="0"/>
              </a:rPr>
              <a:t>cuboid </a:t>
            </a:r>
            <a:r>
              <a:rPr lang="en-US" sz="2400" b="0" dirty="0">
                <a:latin typeface="Verdana" panose="020B0604030504040204" pitchFamily="34" charset="0"/>
                <a:ea typeface="Verdana" panose="020B0604030504040204" pitchFamily="34" charset="0"/>
                <a:cs typeface="Verdana" panose="020B0604030504040204" pitchFamily="34" charset="0"/>
              </a:rPr>
              <a:t>in </a:t>
            </a:r>
            <a:r>
              <a:rPr lang="en-US" sz="2400" b="0" i="1" dirty="0" err="1">
                <a:latin typeface="Verdana" panose="020B0604030504040204" pitchFamily="34" charset="0"/>
                <a:ea typeface="Verdana" panose="020B0604030504040204" pitchFamily="34" charset="0"/>
                <a:cs typeface="Verdana" panose="020B0604030504040204" pitchFamily="34" charset="0"/>
              </a:rPr>
              <a:t>input_collection</a:t>
            </a:r>
            <a:r>
              <a:rPr lang="en-US" sz="2400" b="0" i="1" dirty="0">
                <a:latin typeface="Verdana" panose="020B0604030504040204" pitchFamily="34" charset="0"/>
                <a:ea typeface="Verdana" panose="020B0604030504040204" pitchFamily="34" charset="0"/>
                <a:cs typeface="Verdana" panose="020B0604030504040204" pitchFamily="34" charset="0"/>
              </a:rPr>
              <a:t> </a:t>
            </a:r>
            <a:r>
              <a:rPr lang="en-US" sz="2400" dirty="0">
                <a:latin typeface="Verdana" panose="020B0604030504040204" pitchFamily="34" charset="0"/>
                <a:ea typeface="Verdana" panose="020B0604030504040204" pitchFamily="34" charset="0"/>
                <a:cs typeface="Verdana" panose="020B0604030504040204" pitchFamily="34" charset="0"/>
              </a:rPr>
              <a:t>do</a:t>
            </a:r>
            <a:r>
              <a:rPr lang="en-US" sz="2400" b="0" dirty="0">
                <a:latin typeface="Verdana" panose="020B0604030504040204" pitchFamily="34" charset="0"/>
                <a:ea typeface="Verdana" panose="020B0604030504040204" pitchFamily="34" charset="0"/>
                <a:cs typeface="Verdana" panose="020B0604030504040204" pitchFamily="34" charset="0"/>
              </a:rPr>
              <a:t> (in parallel)</a:t>
            </a:r>
          </a:p>
          <a:p>
            <a:pPr marL="914400" lvl="1" indent="-457200">
              <a:lnSpc>
                <a:spcPct val="110000"/>
              </a:lnSpc>
              <a:spcBef>
                <a:spcPts val="300"/>
              </a:spcBef>
              <a:spcAft>
                <a:spcPts val="300"/>
              </a:spcAft>
              <a:buFont typeface="+mj-lt"/>
              <a:buAutoNum type="alphaLcPeriod"/>
            </a:pPr>
            <a:r>
              <a:rPr lang="en-US" sz="2400" b="0" dirty="0">
                <a:latin typeface="Verdana" panose="020B0604030504040204" pitchFamily="34" charset="0"/>
                <a:ea typeface="Verdana" panose="020B0604030504040204" pitchFamily="34" charset="0"/>
                <a:cs typeface="Verdana" panose="020B0604030504040204" pitchFamily="34" charset="0"/>
              </a:rPr>
              <a:t>Cuboid based filtering based on cuboid indexes</a:t>
            </a:r>
          </a:p>
          <a:p>
            <a:pPr marL="914400" lvl="1" indent="-457200">
              <a:lnSpc>
                <a:spcPct val="110000"/>
              </a:lnSpc>
              <a:spcBef>
                <a:spcPts val="300"/>
              </a:spcBef>
              <a:spcAft>
                <a:spcPts val="300"/>
              </a:spcAft>
              <a:buFont typeface="+mj-lt"/>
              <a:buAutoNum type="alphaLcPeriod"/>
            </a:pPr>
            <a:r>
              <a:rPr lang="en-US" sz="2400" b="0" dirty="0">
                <a:latin typeface="Verdana" panose="020B0604030504040204" pitchFamily="34" charset="0"/>
                <a:ea typeface="Verdana" panose="020B0604030504040204" pitchFamily="34" charset="0"/>
                <a:cs typeface="Verdana" panose="020B0604030504040204" pitchFamily="34" charset="0"/>
              </a:rPr>
              <a:t>On-demand indexing for objects in the cuboid</a:t>
            </a:r>
          </a:p>
          <a:p>
            <a:pPr marL="914400" lvl="1" indent="-457200">
              <a:lnSpc>
                <a:spcPct val="110000"/>
              </a:lnSpc>
              <a:spcBef>
                <a:spcPts val="300"/>
              </a:spcBef>
              <a:spcAft>
                <a:spcPts val="300"/>
              </a:spcAft>
              <a:buFont typeface="+mj-lt"/>
              <a:buAutoNum type="alphaLcPeriod"/>
            </a:pPr>
            <a:r>
              <a:rPr lang="en-US" sz="2400" b="0" dirty="0">
                <a:latin typeface="Verdana" panose="020B0604030504040204" pitchFamily="34" charset="0"/>
                <a:ea typeface="Verdana" panose="020B0604030504040204" pitchFamily="34" charset="0"/>
                <a:cs typeface="Verdana" panose="020B0604030504040204" pitchFamily="34" charset="0"/>
              </a:rPr>
              <a:t>Cuboid based spatial query processing</a:t>
            </a:r>
          </a:p>
          <a:p>
            <a:pPr>
              <a:lnSpc>
                <a:spcPct val="110000"/>
              </a:lnSpc>
              <a:spcBef>
                <a:spcPts val="300"/>
              </a:spcBef>
              <a:spcAft>
                <a:spcPts val="300"/>
              </a:spcAft>
            </a:pPr>
            <a:r>
              <a:rPr lang="en-US" sz="2400" dirty="0">
                <a:latin typeface="Verdana" panose="020B0604030504040204" pitchFamily="34" charset="0"/>
                <a:ea typeface="Verdana" panose="020B0604030504040204" pitchFamily="34" charset="0"/>
                <a:cs typeface="Verdana" panose="020B0604030504040204" pitchFamily="34" charset="0"/>
              </a:rPr>
              <a:t>F. </a:t>
            </a:r>
            <a:r>
              <a:rPr lang="en-US" sz="2400" b="0" dirty="0">
                <a:latin typeface="Verdana" panose="020B0604030504040204" pitchFamily="34" charset="0"/>
                <a:ea typeface="Verdana" panose="020B0604030504040204" pitchFamily="34" charset="0"/>
                <a:cs typeface="Verdana" panose="020B0604030504040204" pitchFamily="34" charset="0"/>
              </a:rPr>
              <a:t>Boundary-crossing object handling</a:t>
            </a:r>
          </a:p>
          <a:p>
            <a:pPr>
              <a:lnSpc>
                <a:spcPct val="110000"/>
              </a:lnSpc>
              <a:spcBef>
                <a:spcPts val="300"/>
              </a:spcBef>
              <a:spcAft>
                <a:spcPts val="300"/>
              </a:spcAft>
            </a:pPr>
            <a:r>
              <a:rPr lang="en-US" sz="2400" b="0" dirty="0">
                <a:latin typeface="Verdana" panose="020B0604030504040204" pitchFamily="34" charset="0"/>
                <a:ea typeface="Verdana" panose="020B0604030504040204" pitchFamily="34" charset="0"/>
                <a:cs typeface="Verdana" panose="020B0604030504040204" pitchFamily="34" charset="0"/>
              </a:rPr>
              <a:t>G. Post-query processing</a:t>
            </a:r>
          </a:p>
          <a:p>
            <a:pPr>
              <a:lnSpc>
                <a:spcPct val="110000"/>
              </a:lnSpc>
              <a:spcBef>
                <a:spcPts val="300"/>
              </a:spcBef>
              <a:spcAft>
                <a:spcPts val="300"/>
              </a:spcAft>
            </a:pPr>
            <a:r>
              <a:rPr lang="en-US" sz="2400" b="0" dirty="0">
                <a:latin typeface="Verdana" panose="020B0604030504040204" pitchFamily="34" charset="0"/>
                <a:ea typeface="Verdana" panose="020B0604030504040204" pitchFamily="34" charset="0"/>
                <a:cs typeface="Verdana" panose="020B0604030504040204" pitchFamily="34" charset="0"/>
              </a:rPr>
              <a:t>H. Result storage on HDFS</a:t>
            </a:r>
          </a:p>
        </p:txBody>
      </p:sp>
      <p:sp>
        <p:nvSpPr>
          <p:cNvPr id="7" name="TextBox 6"/>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spTree>
    <p:extLst>
      <p:ext uri="{BB962C8B-B14F-4D97-AF65-F5344CB8AC3E}">
        <p14:creationId xmlns:p14="http://schemas.microsoft.com/office/powerpoint/2010/main" val="36170013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3D Spatial Join in MapReduce: </a:t>
            </a:r>
            <a:br>
              <a:rPr lang="en-US" dirty="0"/>
            </a:br>
            <a:r>
              <a:rPr lang="en-US" dirty="0"/>
              <a:t>Data Compression and Partitioning</a:t>
            </a:r>
          </a:p>
        </p:txBody>
      </p:sp>
      <p:sp>
        <p:nvSpPr>
          <p:cNvPr id="7" name="TextBox 6"/>
          <p:cNvSpPr txBox="1">
            <a:spLocks noChangeArrowheads="1"/>
          </p:cNvSpPr>
          <p:nvPr/>
        </p:nvSpPr>
        <p:spPr bwMode="auto">
          <a:xfrm>
            <a:off x="457200" y="6443246"/>
            <a:ext cx="504336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Query Processing with MapReduce</a:t>
            </a:r>
          </a:p>
        </p:txBody>
      </p:sp>
      <p:pic>
        <p:nvPicPr>
          <p:cNvPr id="6" name="Picture 4" descr="Use links below to sav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317388">
            <a:off x="1301596" y="3117267"/>
            <a:ext cx="353718" cy="560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Use links below to sav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49194">
            <a:off x="271578" y="3366303"/>
            <a:ext cx="455833" cy="3383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se links below to sav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66098">
            <a:off x="566093" y="4079540"/>
            <a:ext cx="883578" cy="5256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236144">
            <a:off x="633173" y="2851776"/>
            <a:ext cx="784769" cy="3776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42363">
            <a:off x="970179" y="3531679"/>
            <a:ext cx="275139" cy="5807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532" t="16686" r="1755" b="9737"/>
          <a:stretch/>
        </p:blipFill>
        <p:spPr bwMode="auto">
          <a:xfrm>
            <a:off x="2813830" y="2144447"/>
            <a:ext cx="785674" cy="2961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bwMode="auto">
          <a:xfrm>
            <a:off x="1838291" y="3445129"/>
            <a:ext cx="898221" cy="295174"/>
          </a:xfrm>
          <a:prstGeom prst="right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3" name="Rectangle 12"/>
          <p:cNvSpPr/>
          <p:nvPr/>
        </p:nvSpPr>
        <p:spPr>
          <a:xfrm>
            <a:off x="1752600" y="2803142"/>
            <a:ext cx="1199477" cy="646331"/>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Data staging</a:t>
            </a:r>
          </a:p>
        </p:txBody>
      </p:sp>
      <p:sp>
        <p:nvSpPr>
          <p:cNvPr id="17" name="Rectangle 16"/>
          <p:cNvSpPr/>
          <p:nvPr/>
        </p:nvSpPr>
        <p:spPr>
          <a:xfrm>
            <a:off x="5270713" y="1710710"/>
            <a:ext cx="838200"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HDFS</a:t>
            </a:r>
          </a:p>
        </p:txBody>
      </p:sp>
      <p:sp>
        <p:nvSpPr>
          <p:cNvPr id="20" name="Right Arrow 19"/>
          <p:cNvSpPr/>
          <p:nvPr/>
        </p:nvSpPr>
        <p:spPr bwMode="auto">
          <a:xfrm>
            <a:off x="3797372" y="3445129"/>
            <a:ext cx="1004371" cy="295174"/>
          </a:xfrm>
          <a:prstGeom prst="right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21" name="Rectangle 20"/>
          <p:cNvSpPr/>
          <p:nvPr/>
        </p:nvSpPr>
        <p:spPr>
          <a:xfrm>
            <a:off x="3616517" y="2771029"/>
            <a:ext cx="1722931" cy="646331"/>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Data Compression</a:t>
            </a:r>
          </a:p>
        </p:txBody>
      </p:sp>
      <p:pic>
        <p:nvPicPr>
          <p:cNvPr id="22"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532" t="15142" r="1755" b="35256"/>
          <a:stretch/>
        </p:blipFill>
        <p:spPr bwMode="auto">
          <a:xfrm>
            <a:off x="5323460" y="2119660"/>
            <a:ext cx="785674" cy="11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descr="http://freevector.co/wp-content/uploads/2013/12/79777-ram-memor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8595" y="3744647"/>
            <a:ext cx="799522" cy="79952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reevector.co/wp-content/uploads/2013/12/79777-ram-memor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0917" y="4281180"/>
            <a:ext cx="797996" cy="79799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457200" y="1775115"/>
            <a:ext cx="1643671"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3D Objects</a:t>
            </a:r>
          </a:p>
        </p:txBody>
      </p:sp>
      <p:sp>
        <p:nvSpPr>
          <p:cNvPr id="27" name="Rectangle 26"/>
          <p:cNvSpPr/>
          <p:nvPr/>
        </p:nvSpPr>
        <p:spPr>
          <a:xfrm>
            <a:off x="2761304" y="1710710"/>
            <a:ext cx="838200"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HDFS</a:t>
            </a:r>
          </a:p>
        </p:txBody>
      </p:sp>
      <p:sp>
        <p:nvSpPr>
          <p:cNvPr id="28" name="Rectangle 27"/>
          <p:cNvSpPr/>
          <p:nvPr/>
        </p:nvSpPr>
        <p:spPr>
          <a:xfrm>
            <a:off x="5172288" y="4928458"/>
            <a:ext cx="1155658"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Memory</a:t>
            </a:r>
          </a:p>
        </p:txBody>
      </p:sp>
      <p:sp>
        <p:nvSpPr>
          <p:cNvPr id="29" name="Rectangle 28"/>
          <p:cNvSpPr/>
          <p:nvPr/>
        </p:nvSpPr>
        <p:spPr>
          <a:xfrm>
            <a:off x="5360697" y="2476298"/>
            <a:ext cx="715469" cy="369332"/>
          </a:xfrm>
          <a:prstGeom prst="rect">
            <a:avLst/>
          </a:prstGeom>
        </p:spPr>
        <p:txBody>
          <a:bodyPr wrap="square">
            <a:sp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rPr>
              <a:t>MBB</a:t>
            </a:r>
          </a:p>
        </p:txBody>
      </p:sp>
      <p:sp>
        <p:nvSpPr>
          <p:cNvPr id="30" name="Rectangle 29"/>
          <p:cNvSpPr/>
          <p:nvPr/>
        </p:nvSpPr>
        <p:spPr>
          <a:xfrm>
            <a:off x="5064317" y="4213515"/>
            <a:ext cx="1371600" cy="369332"/>
          </a:xfrm>
          <a:prstGeom prst="rect">
            <a:avLst/>
          </a:prstGeom>
        </p:spPr>
        <p:txBody>
          <a:bodyPr wrap="square">
            <a:spAutoFit/>
          </a:bodyPr>
          <a:lstStyle/>
          <a:p>
            <a:r>
              <a:rPr lang="en-US" dirty="0">
                <a:solidFill>
                  <a:schemeClr val="accent2"/>
                </a:solidFill>
                <a:latin typeface="Verdana" panose="020B0604030504040204" pitchFamily="34" charset="0"/>
                <a:ea typeface="Verdana" panose="020B0604030504040204" pitchFamily="34" charset="0"/>
                <a:cs typeface="Verdana" panose="020B0604030504040204" pitchFamily="34" charset="0"/>
              </a:rPr>
              <a:t>Geometry</a:t>
            </a:r>
          </a:p>
        </p:txBody>
      </p:sp>
      <p:sp>
        <p:nvSpPr>
          <p:cNvPr id="31" name="Right Arrow 30"/>
          <p:cNvSpPr/>
          <p:nvPr/>
        </p:nvSpPr>
        <p:spPr bwMode="auto">
          <a:xfrm>
            <a:off x="6443419" y="3417360"/>
            <a:ext cx="898221" cy="295174"/>
          </a:xfrm>
          <a:prstGeom prst="right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32" name="Rectangle 31"/>
          <p:cNvSpPr/>
          <p:nvPr/>
        </p:nvSpPr>
        <p:spPr>
          <a:xfrm>
            <a:off x="6248401" y="2521799"/>
            <a:ext cx="1584690" cy="923330"/>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MBB Partitioning &amp; Indexing</a:t>
            </a:r>
          </a:p>
        </p:txBody>
      </p:sp>
      <p:grpSp>
        <p:nvGrpSpPr>
          <p:cNvPr id="49" name="Group 48"/>
          <p:cNvGrpSpPr/>
          <p:nvPr/>
        </p:nvGrpSpPr>
        <p:grpSpPr>
          <a:xfrm>
            <a:off x="7888139" y="2094318"/>
            <a:ext cx="646261" cy="3200970"/>
            <a:chOff x="7930838" y="2332219"/>
            <a:chExt cx="646261" cy="3200970"/>
          </a:xfrm>
        </p:grpSpPr>
        <p:sp>
          <p:nvSpPr>
            <p:cNvPr id="36" name="Shape 184"/>
            <p:cNvSpPr/>
            <p:nvPr/>
          </p:nvSpPr>
          <p:spPr>
            <a:xfrm>
              <a:off x="7930838" y="2332219"/>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184"/>
            <p:cNvSpPr/>
            <p:nvPr/>
          </p:nvSpPr>
          <p:spPr>
            <a:xfrm>
              <a:off x="7931202" y="2873231"/>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184"/>
            <p:cNvSpPr/>
            <p:nvPr/>
          </p:nvSpPr>
          <p:spPr>
            <a:xfrm>
              <a:off x="7930838" y="3419845"/>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184"/>
            <p:cNvSpPr/>
            <p:nvPr/>
          </p:nvSpPr>
          <p:spPr>
            <a:xfrm>
              <a:off x="7930838" y="3959375"/>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184"/>
            <p:cNvSpPr/>
            <p:nvPr/>
          </p:nvSpPr>
          <p:spPr>
            <a:xfrm>
              <a:off x="7931233" y="4505989"/>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2" name="Straight Connector 41"/>
            <p:cNvCxnSpPr>
              <a:stCxn id="36" idx="2"/>
              <a:endCxn id="47" idx="2"/>
            </p:cNvCxnSpPr>
            <p:nvPr/>
          </p:nvCxnSpPr>
          <p:spPr bwMode="auto">
            <a:xfrm>
              <a:off x="7930838" y="2626155"/>
              <a:ext cx="0" cy="2730672"/>
            </a:xfrm>
            <a:prstGeom prst="line">
              <a:avLst/>
            </a:prstGeom>
            <a:noFill/>
            <a:ln w="12700" cap="flat" cmpd="sng" algn="ctr">
              <a:solidFill>
                <a:srgbClr val="00B0F0"/>
              </a:solidFill>
              <a:prstDash val="solid"/>
              <a:round/>
              <a:headEnd type="none" w="med" len="med"/>
              <a:tailEnd type="none" w="med" len="med"/>
            </a:ln>
            <a:effectLst/>
          </p:spPr>
        </p:cxnSp>
        <p:cxnSp>
          <p:nvCxnSpPr>
            <p:cNvPr id="44" name="Straight Connector 43"/>
            <p:cNvCxnSpPr>
              <a:stCxn id="36" idx="5"/>
              <a:endCxn id="47" idx="5"/>
            </p:cNvCxnSpPr>
            <p:nvPr/>
          </p:nvCxnSpPr>
          <p:spPr bwMode="auto">
            <a:xfrm>
              <a:off x="8576704" y="2508581"/>
              <a:ext cx="0" cy="2730672"/>
            </a:xfrm>
            <a:prstGeom prst="line">
              <a:avLst/>
            </a:prstGeom>
            <a:noFill/>
            <a:ln w="12700" cap="flat" cmpd="sng" algn="ctr">
              <a:solidFill>
                <a:srgbClr val="00B0F0"/>
              </a:solidFill>
              <a:prstDash val="solid"/>
              <a:round/>
              <a:headEnd type="none" w="med" len="med"/>
              <a:tailEnd type="none" w="med" len="med"/>
            </a:ln>
            <a:effectLst/>
          </p:spPr>
        </p:cxnSp>
        <p:sp>
          <p:nvSpPr>
            <p:cNvPr id="47" name="Shape 184"/>
            <p:cNvSpPr/>
            <p:nvPr/>
          </p:nvSpPr>
          <p:spPr>
            <a:xfrm>
              <a:off x="7930838" y="5062891"/>
              <a:ext cx="645866" cy="470298"/>
            </a:xfrm>
            <a:prstGeom prst="cube">
              <a:avLst>
                <a:gd name="adj" fmla="val 25000"/>
              </a:avLst>
            </a:prstGeom>
            <a:noFill/>
            <a:ln w="15875"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0" name="Rectangle 49"/>
          <p:cNvSpPr/>
          <p:nvPr/>
        </p:nvSpPr>
        <p:spPr bwMode="auto">
          <a:xfrm>
            <a:off x="290324" y="2771029"/>
            <a:ext cx="1487093" cy="1956335"/>
          </a:xfrm>
          <a:prstGeom prst="rect">
            <a:avLst/>
          </a:prstGeom>
          <a:noFill/>
          <a:ln w="127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51" name="Rectangle 50"/>
          <p:cNvSpPr/>
          <p:nvPr/>
        </p:nvSpPr>
        <p:spPr>
          <a:xfrm>
            <a:off x="7458718" y="1676400"/>
            <a:ext cx="1504707" cy="369332"/>
          </a:xfrm>
          <a:prstGeom prst="rect">
            <a:avLst/>
          </a:prstGeom>
        </p:spPr>
        <p:txBody>
          <a:bodyPr wrap="none">
            <a:spAutoFit/>
          </a:bodyPr>
          <a:lstStyle/>
          <a:p>
            <a:r>
              <a:rPr lang="en-US" dirty="0">
                <a:latin typeface="Verdana" panose="020B0604030504040204" pitchFamily="34" charset="0"/>
                <a:ea typeface="Verdana" panose="020B0604030504040204" pitchFamily="34" charset="0"/>
                <a:cs typeface="Verdana" panose="020B0604030504040204" pitchFamily="34" charset="0"/>
              </a:rPr>
              <a:t>Partitioning</a:t>
            </a:r>
            <a:endParaRPr lang="en-US" dirty="0"/>
          </a:p>
        </p:txBody>
      </p:sp>
      <p:sp>
        <p:nvSpPr>
          <p:cNvPr id="52" name="Rectangle 51"/>
          <p:cNvSpPr/>
          <p:nvPr/>
        </p:nvSpPr>
        <p:spPr bwMode="auto">
          <a:xfrm>
            <a:off x="152401" y="1524000"/>
            <a:ext cx="8856188" cy="3962400"/>
          </a:xfrm>
          <a:prstGeom prst="rect">
            <a:avLst/>
          </a:prstGeom>
          <a:noFill/>
          <a:ln w="127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Tree>
    <p:extLst>
      <p:ext uri="{BB962C8B-B14F-4D97-AF65-F5344CB8AC3E}">
        <p14:creationId xmlns:p14="http://schemas.microsoft.com/office/powerpoint/2010/main" val="28709168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bwMode="auto">
          <a:xfrm>
            <a:off x="1219199" y="3981050"/>
            <a:ext cx="6324600" cy="1470366"/>
          </a:xfrm>
          <a:prstGeom prst="rect">
            <a:avLst/>
          </a:prstGeom>
          <a:solidFill>
            <a:srgbClr val="F2F2F2"/>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6" name="Rectangle 5"/>
          <p:cNvSpPr/>
          <p:nvPr/>
        </p:nvSpPr>
        <p:spPr bwMode="auto">
          <a:xfrm>
            <a:off x="1219200" y="2667000"/>
            <a:ext cx="6324600" cy="457200"/>
          </a:xfrm>
          <a:prstGeom prst="rect">
            <a:avLst/>
          </a:prstGeom>
          <a:solidFill>
            <a:srgbClr val="F2F2F2"/>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2" name="Title 1"/>
          <p:cNvSpPr>
            <a:spLocks noGrp="1"/>
          </p:cNvSpPr>
          <p:nvPr>
            <p:ph type="title"/>
          </p:nvPr>
        </p:nvSpPr>
        <p:spPr>
          <a:xfrm>
            <a:off x="76200" y="196463"/>
            <a:ext cx="8932389" cy="717937"/>
          </a:xfrm>
        </p:spPr>
        <p:txBody>
          <a:bodyPr/>
          <a:lstStyle/>
          <a:p>
            <a:r>
              <a:rPr lang="en-US" dirty="0"/>
              <a:t>Example: 3D Spatial Join in MapReduce: </a:t>
            </a:r>
            <a:br>
              <a:rPr lang="en-US" dirty="0"/>
            </a:br>
            <a:r>
              <a:rPr lang="en-US" dirty="0"/>
              <a:t>Query Processing</a:t>
            </a:r>
          </a:p>
        </p:txBody>
      </p:sp>
      <p:sp>
        <p:nvSpPr>
          <p:cNvPr id="11" name="TextBox 10"/>
          <p:cNvSpPr txBox="1">
            <a:spLocks noChangeArrowheads="1"/>
          </p:cNvSpPr>
          <p:nvPr/>
        </p:nvSpPr>
        <p:spPr bwMode="auto">
          <a:xfrm>
            <a:off x="457200" y="6443246"/>
            <a:ext cx="504336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Query Processing with MapReduce</a:t>
            </a:r>
          </a:p>
        </p:txBody>
      </p:sp>
      <p:sp>
        <p:nvSpPr>
          <p:cNvPr id="7" name="TextBox 6"/>
          <p:cNvSpPr txBox="1"/>
          <p:nvPr/>
        </p:nvSpPr>
        <p:spPr>
          <a:xfrm>
            <a:off x="5268990" y="1942903"/>
            <a:ext cx="262243" cy="430887"/>
          </a:xfrm>
          <a:prstGeom prst="rect">
            <a:avLst/>
          </a:prstGeom>
          <a:noFill/>
        </p:spPr>
        <p:txBody>
          <a:bodyPr wrap="square" lIns="0" tIns="0" rIns="0" bIns="0" rtlCol="0">
            <a:spAutoFit/>
          </a:bodyPr>
          <a:lstStyle/>
          <a:p>
            <a:r>
              <a:rPr lang="en-US" sz="2800" b="0" dirty="0">
                <a:latin typeface="Verdana" panose="020B0604030504040204" pitchFamily="34" charset="0"/>
                <a:ea typeface="Verdana" panose="020B0604030504040204" pitchFamily="34" charset="0"/>
                <a:cs typeface="Verdana" panose="020B0604030504040204" pitchFamily="34" charset="0"/>
              </a:rPr>
              <a:t>…</a:t>
            </a:r>
          </a:p>
        </p:txBody>
      </p:sp>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532" t="15142" r="1755" b="60904"/>
          <a:stretch/>
        </p:blipFill>
        <p:spPr bwMode="auto">
          <a:xfrm>
            <a:off x="1295400" y="1600200"/>
            <a:ext cx="1295400" cy="90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532" t="15142" r="1755" b="60904"/>
          <a:stretch/>
        </p:blipFill>
        <p:spPr bwMode="auto">
          <a:xfrm>
            <a:off x="3332623" y="1597415"/>
            <a:ext cx="1295400" cy="90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532" t="15142" r="1755" b="60904"/>
          <a:stretch/>
        </p:blipFill>
        <p:spPr bwMode="auto">
          <a:xfrm>
            <a:off x="6172200" y="1597415"/>
            <a:ext cx="1295400" cy="90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219200" y="3182779"/>
            <a:ext cx="3981093" cy="246221"/>
          </a:xfrm>
          <a:prstGeom prst="rect">
            <a:avLst/>
          </a:prstGeom>
          <a:solidFill>
            <a:schemeClr val="accent6">
              <a:lumMod val="20000"/>
              <a:lumOff val="80000"/>
            </a:schemeClr>
          </a:solidFill>
        </p:spPr>
        <p:txBody>
          <a:bodyPr wrap="square" lIns="0" tIns="0" rIns="0" bIns="0" rtlCol="0">
            <a:spAutoFit/>
          </a:bodyPr>
          <a:lstStyle>
            <a:defPPr>
              <a:defRPr lang="en-US"/>
            </a:defPPr>
            <a:lvl1pPr>
              <a:defRPr sz="1600" b="0">
                <a:latin typeface="Verdana" panose="020B0604030504040204" pitchFamily="34" charset="0"/>
                <a:ea typeface="Verdana" panose="020B0604030504040204" pitchFamily="34" charset="0"/>
                <a:cs typeface="Verdana" panose="020B0604030504040204" pitchFamily="34" charset="0"/>
              </a:defRPr>
            </a:lvl1pPr>
          </a:lstStyle>
          <a:p>
            <a:r>
              <a:rPr lang="en-US" dirty="0"/>
              <a:t>MAP: group objects by cuboids (keys)</a:t>
            </a:r>
          </a:p>
        </p:txBody>
      </p:sp>
      <p:sp>
        <p:nvSpPr>
          <p:cNvPr id="17" name="TextBox 16"/>
          <p:cNvSpPr txBox="1"/>
          <p:nvPr/>
        </p:nvSpPr>
        <p:spPr>
          <a:xfrm>
            <a:off x="5268989" y="2518240"/>
            <a:ext cx="262243" cy="430887"/>
          </a:xfrm>
          <a:prstGeom prst="rect">
            <a:avLst/>
          </a:prstGeom>
          <a:noFill/>
        </p:spPr>
        <p:txBody>
          <a:bodyPr wrap="square" lIns="0" tIns="0" rIns="0" bIns="0" rtlCol="0">
            <a:spAutoFit/>
          </a:bodyPr>
          <a:lstStyle/>
          <a:p>
            <a:r>
              <a:rPr lang="en-US" sz="2800" b="0" dirty="0">
                <a:latin typeface="Verdana" panose="020B0604030504040204" pitchFamily="34" charset="0"/>
                <a:ea typeface="Verdana" panose="020B0604030504040204" pitchFamily="34" charset="0"/>
                <a:cs typeface="Verdana" panose="020B0604030504040204" pitchFamily="34" charset="0"/>
              </a:rPr>
              <a:t>…</a:t>
            </a:r>
          </a:p>
        </p:txBody>
      </p:sp>
      <p:sp>
        <p:nvSpPr>
          <p:cNvPr id="4" name="Rectangle 3"/>
          <p:cNvSpPr/>
          <p:nvPr/>
        </p:nvSpPr>
        <p:spPr bwMode="auto">
          <a:xfrm>
            <a:off x="3399394" y="2743200"/>
            <a:ext cx="1143000" cy="304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Verdana" panose="020B0604030504040204" pitchFamily="34" charset="0"/>
                <a:ea typeface="Verdana" panose="020B0604030504040204" pitchFamily="34" charset="0"/>
                <a:cs typeface="Verdana" panose="020B0604030504040204" pitchFamily="34" charset="0"/>
              </a:rPr>
              <a:t>Data Scan</a:t>
            </a:r>
          </a:p>
        </p:txBody>
      </p:sp>
      <p:sp>
        <p:nvSpPr>
          <p:cNvPr id="18" name="Rectangle 17"/>
          <p:cNvSpPr/>
          <p:nvPr/>
        </p:nvSpPr>
        <p:spPr bwMode="auto">
          <a:xfrm>
            <a:off x="6257827" y="2743200"/>
            <a:ext cx="1143000" cy="304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Verdana" panose="020B0604030504040204" pitchFamily="34" charset="0"/>
                <a:ea typeface="Verdana" panose="020B0604030504040204" pitchFamily="34" charset="0"/>
                <a:cs typeface="Verdana" panose="020B0604030504040204" pitchFamily="34" charset="0"/>
              </a:rPr>
              <a:t>Data Scan</a:t>
            </a:r>
          </a:p>
        </p:txBody>
      </p:sp>
      <p:sp>
        <p:nvSpPr>
          <p:cNvPr id="19" name="Rectangle 18"/>
          <p:cNvSpPr/>
          <p:nvPr/>
        </p:nvSpPr>
        <p:spPr bwMode="auto">
          <a:xfrm>
            <a:off x="1295400" y="2743200"/>
            <a:ext cx="1143000" cy="3048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Verdana" panose="020B0604030504040204" pitchFamily="34" charset="0"/>
                <a:ea typeface="Verdana" panose="020B0604030504040204" pitchFamily="34" charset="0"/>
                <a:cs typeface="Verdana" panose="020B0604030504040204" pitchFamily="34" charset="0"/>
              </a:rPr>
              <a:t>Data Scan</a:t>
            </a:r>
          </a:p>
        </p:txBody>
      </p:sp>
      <p:sp>
        <p:nvSpPr>
          <p:cNvPr id="5" name="Down Arrow 4"/>
          <p:cNvSpPr/>
          <p:nvPr/>
        </p:nvSpPr>
        <p:spPr bwMode="auto">
          <a:xfrm>
            <a:off x="1752600" y="2426566"/>
            <a:ext cx="265957" cy="240434"/>
          </a:xfrm>
          <a:prstGeom prst="down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21" name="Down Arrow 20"/>
          <p:cNvSpPr/>
          <p:nvPr/>
        </p:nvSpPr>
        <p:spPr bwMode="auto">
          <a:xfrm>
            <a:off x="3817080" y="2426566"/>
            <a:ext cx="265957" cy="240434"/>
          </a:xfrm>
          <a:prstGeom prst="down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22" name="Down Arrow 21"/>
          <p:cNvSpPr/>
          <p:nvPr/>
        </p:nvSpPr>
        <p:spPr bwMode="auto">
          <a:xfrm>
            <a:off x="6717184" y="2426566"/>
            <a:ext cx="265957" cy="240434"/>
          </a:xfrm>
          <a:prstGeom prst="down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23" name="Down Arrow 22"/>
          <p:cNvSpPr/>
          <p:nvPr/>
        </p:nvSpPr>
        <p:spPr bwMode="auto">
          <a:xfrm>
            <a:off x="4181448" y="3546928"/>
            <a:ext cx="265957" cy="316193"/>
          </a:xfrm>
          <a:prstGeom prst="downArrow">
            <a:avLst/>
          </a:prstGeom>
          <a:noFill/>
          <a:ln w="127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98" name="TextBox 97"/>
          <p:cNvSpPr txBox="1"/>
          <p:nvPr/>
        </p:nvSpPr>
        <p:spPr>
          <a:xfrm>
            <a:off x="5991186" y="4300004"/>
            <a:ext cx="262243" cy="276999"/>
          </a:xfrm>
          <a:prstGeom prst="rect">
            <a:avLst/>
          </a:prstGeom>
          <a:noFill/>
        </p:spPr>
        <p:txBody>
          <a:bodyPr wrap="square" lIns="0" tIns="0" rIns="0" bIns="0" rtlCol="0">
            <a:spAutoFit/>
          </a:bodyPr>
          <a:lstStyle/>
          <a:p>
            <a:r>
              <a:rPr lang="en-US" b="0" dirty="0">
                <a:latin typeface="Verdana" panose="020B0604030504040204" pitchFamily="34" charset="0"/>
                <a:ea typeface="Verdana" panose="020B0604030504040204" pitchFamily="34" charset="0"/>
                <a:cs typeface="Verdana" panose="020B0604030504040204" pitchFamily="34" charset="0"/>
              </a:rPr>
              <a:t>…</a:t>
            </a:r>
          </a:p>
        </p:txBody>
      </p:sp>
      <p:sp>
        <p:nvSpPr>
          <p:cNvPr id="100" name="TextBox 99"/>
          <p:cNvSpPr txBox="1"/>
          <p:nvPr/>
        </p:nvSpPr>
        <p:spPr>
          <a:xfrm>
            <a:off x="1226630" y="5526151"/>
            <a:ext cx="3973663" cy="246221"/>
          </a:xfrm>
          <a:prstGeom prst="rect">
            <a:avLst/>
          </a:prstGeom>
          <a:solidFill>
            <a:schemeClr val="accent6">
              <a:lumMod val="20000"/>
              <a:lumOff val="80000"/>
            </a:schemeClr>
          </a:solidFill>
        </p:spPr>
        <p:txBody>
          <a:bodyPr wrap="square" lIns="0" tIns="0" rIns="0" bIns="0" rtlCol="0">
            <a:spAutoFit/>
          </a:bodyPr>
          <a:lstStyle>
            <a:defPPr>
              <a:defRPr lang="en-US"/>
            </a:defPPr>
            <a:lvl1pPr>
              <a:defRPr sz="1600" b="0">
                <a:latin typeface="Verdana" panose="020B0604030504040204" pitchFamily="34" charset="0"/>
                <a:ea typeface="Verdana" panose="020B0604030504040204" pitchFamily="34" charset="0"/>
                <a:cs typeface="Verdana" panose="020B0604030504040204" pitchFamily="34" charset="0"/>
              </a:defRPr>
            </a:lvl1pPr>
          </a:lstStyle>
          <a:p>
            <a:r>
              <a:rPr lang="en-US" dirty="0"/>
              <a:t>REDUCE: one query engine per cuboid</a:t>
            </a:r>
          </a:p>
        </p:txBody>
      </p:sp>
      <p:sp>
        <p:nvSpPr>
          <p:cNvPr id="344" name="Rectangle 343"/>
          <p:cNvSpPr/>
          <p:nvPr/>
        </p:nvSpPr>
        <p:spPr>
          <a:xfrm>
            <a:off x="5540341" y="4017612"/>
            <a:ext cx="1074794" cy="307777"/>
          </a:xfrm>
          <a:prstGeom prst="rect">
            <a:avLst/>
          </a:prstGeom>
        </p:spPr>
        <p:txBody>
          <a:bodyPr wrap="square">
            <a:spAutoFit/>
          </a:bodyPr>
          <a:lstStyle/>
          <a:p>
            <a:r>
              <a:rPr lang="en-US" sz="1400" dirty="0"/>
              <a:t>Spatial join</a:t>
            </a:r>
          </a:p>
        </p:txBody>
      </p:sp>
      <p:sp>
        <p:nvSpPr>
          <p:cNvPr id="102" name="Rectangle 101"/>
          <p:cNvSpPr/>
          <p:nvPr/>
        </p:nvSpPr>
        <p:spPr bwMode="auto">
          <a:xfrm>
            <a:off x="838199" y="1524000"/>
            <a:ext cx="7086601" cy="4343400"/>
          </a:xfrm>
          <a:prstGeom prst="rect">
            <a:avLst/>
          </a:prstGeom>
          <a:noFill/>
          <a:ln w="127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grpSp>
        <p:nvGrpSpPr>
          <p:cNvPr id="350" name="Group 349"/>
          <p:cNvGrpSpPr/>
          <p:nvPr/>
        </p:nvGrpSpPr>
        <p:grpSpPr>
          <a:xfrm>
            <a:off x="1295389" y="4040543"/>
            <a:ext cx="723168" cy="1310794"/>
            <a:chOff x="91652" y="3256796"/>
            <a:chExt cx="723168" cy="1310794"/>
          </a:xfrm>
        </p:grpSpPr>
        <p:cxnSp>
          <p:nvCxnSpPr>
            <p:cNvPr id="107" name="Straight Arrow Connector 106"/>
            <p:cNvCxnSpPr/>
            <p:nvPr/>
          </p:nvCxnSpPr>
          <p:spPr bwMode="auto">
            <a:xfrm>
              <a:off x="273340" y="3552032"/>
              <a:ext cx="46742" cy="219860"/>
            </a:xfrm>
            <a:prstGeom prst="straightConnector1">
              <a:avLst/>
            </a:prstGeom>
            <a:noFill/>
            <a:ln w="12700" cap="flat" cmpd="sng" algn="ctr">
              <a:solidFill>
                <a:schemeClr val="tx1"/>
              </a:solidFill>
              <a:prstDash val="solid"/>
              <a:round/>
              <a:headEnd type="none" w="med" len="med"/>
              <a:tailEnd type="triangle"/>
            </a:ln>
            <a:effectLst/>
          </p:spPr>
        </p:cxnSp>
        <p:cxnSp>
          <p:nvCxnSpPr>
            <p:cNvPr id="108" name="Straight Arrow Connector 107"/>
            <p:cNvCxnSpPr/>
            <p:nvPr/>
          </p:nvCxnSpPr>
          <p:spPr bwMode="auto">
            <a:xfrm flipH="1">
              <a:off x="559859" y="3546069"/>
              <a:ext cx="36730" cy="225821"/>
            </a:xfrm>
            <a:prstGeom prst="straightConnector1">
              <a:avLst/>
            </a:prstGeom>
            <a:noFill/>
            <a:ln w="12700" cap="flat" cmpd="sng" algn="ctr">
              <a:solidFill>
                <a:schemeClr val="tx1"/>
              </a:solidFill>
              <a:prstDash val="solid"/>
              <a:round/>
              <a:headEnd type="none" w="med" len="med"/>
              <a:tailEnd type="triangle"/>
            </a:ln>
            <a:effectLst/>
          </p:spPr>
        </p:cxnSp>
        <p:sp>
          <p:nvSpPr>
            <p:cNvPr id="109" name="Rectangle 108"/>
            <p:cNvSpPr/>
            <p:nvPr/>
          </p:nvSpPr>
          <p:spPr bwMode="auto">
            <a:xfrm flipV="1">
              <a:off x="91652" y="3256796"/>
              <a:ext cx="723168" cy="131079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15" name="Shape 184"/>
            <p:cNvSpPr/>
            <p:nvPr/>
          </p:nvSpPr>
          <p:spPr>
            <a:xfrm>
              <a:off x="499729" y="3309731"/>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84"/>
            <p:cNvSpPr/>
            <p:nvPr/>
          </p:nvSpPr>
          <p:spPr>
            <a:xfrm>
              <a:off x="160935" y="330973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84"/>
            <p:cNvSpPr/>
            <p:nvPr/>
          </p:nvSpPr>
          <p:spPr>
            <a:xfrm>
              <a:off x="400905" y="3852187"/>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84"/>
            <p:cNvSpPr/>
            <p:nvPr/>
          </p:nvSpPr>
          <p:spPr>
            <a:xfrm>
              <a:off x="273058" y="378431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49" name="Picture 3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4240" y="4184935"/>
              <a:ext cx="320920" cy="333050"/>
            </a:xfrm>
            <a:prstGeom prst="rect">
              <a:avLst/>
            </a:prstGeom>
          </p:spPr>
        </p:pic>
        <p:pic>
          <p:nvPicPr>
            <p:cNvPr id="348" name="Picture 347"/>
            <p:cNvPicPr>
              <a:picLocks noChangeAspect="1"/>
            </p:cNvPicPr>
            <p:nvPr/>
          </p:nvPicPr>
          <p:blipFill>
            <a:blip r:embed="rId5"/>
            <a:stretch>
              <a:fillRect/>
            </a:stretch>
          </p:blipFill>
          <p:spPr>
            <a:xfrm>
              <a:off x="177113" y="4186182"/>
              <a:ext cx="233425" cy="266971"/>
            </a:xfrm>
            <a:prstGeom prst="rect">
              <a:avLst/>
            </a:prstGeom>
          </p:spPr>
        </p:pic>
      </p:grpSp>
      <p:grpSp>
        <p:nvGrpSpPr>
          <p:cNvPr id="125" name="Group 124"/>
          <p:cNvGrpSpPr/>
          <p:nvPr/>
        </p:nvGrpSpPr>
        <p:grpSpPr>
          <a:xfrm>
            <a:off x="2361102" y="4040543"/>
            <a:ext cx="723168" cy="1310794"/>
            <a:chOff x="91652" y="3256796"/>
            <a:chExt cx="723168" cy="1310794"/>
          </a:xfrm>
        </p:grpSpPr>
        <p:cxnSp>
          <p:nvCxnSpPr>
            <p:cNvPr id="126" name="Straight Arrow Connector 125"/>
            <p:cNvCxnSpPr/>
            <p:nvPr/>
          </p:nvCxnSpPr>
          <p:spPr bwMode="auto">
            <a:xfrm>
              <a:off x="273340" y="3552032"/>
              <a:ext cx="46742" cy="219860"/>
            </a:xfrm>
            <a:prstGeom prst="straightConnector1">
              <a:avLst/>
            </a:prstGeom>
            <a:noFill/>
            <a:ln w="12700" cap="flat" cmpd="sng" algn="ctr">
              <a:solidFill>
                <a:schemeClr val="tx1"/>
              </a:solidFill>
              <a:prstDash val="solid"/>
              <a:round/>
              <a:headEnd type="none" w="med" len="med"/>
              <a:tailEnd type="triangle"/>
            </a:ln>
            <a:effectLst/>
          </p:spPr>
        </p:cxnSp>
        <p:cxnSp>
          <p:nvCxnSpPr>
            <p:cNvPr id="127" name="Straight Arrow Connector 126"/>
            <p:cNvCxnSpPr/>
            <p:nvPr/>
          </p:nvCxnSpPr>
          <p:spPr bwMode="auto">
            <a:xfrm flipH="1">
              <a:off x="559859" y="3546069"/>
              <a:ext cx="36730" cy="225821"/>
            </a:xfrm>
            <a:prstGeom prst="straightConnector1">
              <a:avLst/>
            </a:prstGeom>
            <a:noFill/>
            <a:ln w="12700" cap="flat" cmpd="sng" algn="ctr">
              <a:solidFill>
                <a:schemeClr val="tx1"/>
              </a:solidFill>
              <a:prstDash val="solid"/>
              <a:round/>
              <a:headEnd type="none" w="med" len="med"/>
              <a:tailEnd type="triangle"/>
            </a:ln>
            <a:effectLst/>
          </p:spPr>
        </p:cxnSp>
        <p:sp>
          <p:nvSpPr>
            <p:cNvPr id="128" name="Rectangle 127"/>
            <p:cNvSpPr/>
            <p:nvPr/>
          </p:nvSpPr>
          <p:spPr bwMode="auto">
            <a:xfrm flipV="1">
              <a:off x="91652" y="3256796"/>
              <a:ext cx="723168" cy="131079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29" name="Shape 184"/>
            <p:cNvSpPr/>
            <p:nvPr/>
          </p:nvSpPr>
          <p:spPr>
            <a:xfrm>
              <a:off x="499729" y="3309731"/>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84"/>
            <p:cNvSpPr/>
            <p:nvPr/>
          </p:nvSpPr>
          <p:spPr>
            <a:xfrm>
              <a:off x="160935" y="330973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84"/>
            <p:cNvSpPr/>
            <p:nvPr/>
          </p:nvSpPr>
          <p:spPr>
            <a:xfrm>
              <a:off x="400905" y="3852187"/>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84"/>
            <p:cNvSpPr/>
            <p:nvPr/>
          </p:nvSpPr>
          <p:spPr>
            <a:xfrm>
              <a:off x="273058" y="378431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3" name="Picture 1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4240" y="4184935"/>
              <a:ext cx="320920" cy="333050"/>
            </a:xfrm>
            <a:prstGeom prst="rect">
              <a:avLst/>
            </a:prstGeom>
          </p:spPr>
        </p:pic>
        <p:pic>
          <p:nvPicPr>
            <p:cNvPr id="134" name="Picture 133"/>
            <p:cNvPicPr>
              <a:picLocks noChangeAspect="1"/>
            </p:cNvPicPr>
            <p:nvPr/>
          </p:nvPicPr>
          <p:blipFill>
            <a:blip r:embed="rId5"/>
            <a:stretch>
              <a:fillRect/>
            </a:stretch>
          </p:blipFill>
          <p:spPr>
            <a:xfrm>
              <a:off x="177113" y="4186182"/>
              <a:ext cx="233425" cy="266971"/>
            </a:xfrm>
            <a:prstGeom prst="rect">
              <a:avLst/>
            </a:prstGeom>
          </p:spPr>
        </p:pic>
      </p:grpSp>
      <p:grpSp>
        <p:nvGrpSpPr>
          <p:cNvPr id="135" name="Group 134"/>
          <p:cNvGrpSpPr/>
          <p:nvPr/>
        </p:nvGrpSpPr>
        <p:grpSpPr>
          <a:xfrm>
            <a:off x="3458280" y="4046252"/>
            <a:ext cx="723168" cy="1310794"/>
            <a:chOff x="91652" y="3256796"/>
            <a:chExt cx="723168" cy="1310794"/>
          </a:xfrm>
        </p:grpSpPr>
        <p:cxnSp>
          <p:nvCxnSpPr>
            <p:cNvPr id="136" name="Straight Arrow Connector 135"/>
            <p:cNvCxnSpPr/>
            <p:nvPr/>
          </p:nvCxnSpPr>
          <p:spPr bwMode="auto">
            <a:xfrm>
              <a:off x="273340" y="3552032"/>
              <a:ext cx="46742" cy="219860"/>
            </a:xfrm>
            <a:prstGeom prst="straightConnector1">
              <a:avLst/>
            </a:prstGeom>
            <a:noFill/>
            <a:ln w="12700" cap="flat" cmpd="sng" algn="ctr">
              <a:solidFill>
                <a:schemeClr val="tx1"/>
              </a:solidFill>
              <a:prstDash val="solid"/>
              <a:round/>
              <a:headEnd type="none" w="med" len="med"/>
              <a:tailEnd type="triangle"/>
            </a:ln>
            <a:effectLst/>
          </p:spPr>
        </p:cxnSp>
        <p:cxnSp>
          <p:nvCxnSpPr>
            <p:cNvPr id="137" name="Straight Arrow Connector 136"/>
            <p:cNvCxnSpPr/>
            <p:nvPr/>
          </p:nvCxnSpPr>
          <p:spPr bwMode="auto">
            <a:xfrm flipH="1">
              <a:off x="559859" y="3546069"/>
              <a:ext cx="36730" cy="225821"/>
            </a:xfrm>
            <a:prstGeom prst="straightConnector1">
              <a:avLst/>
            </a:prstGeom>
            <a:noFill/>
            <a:ln w="12700" cap="flat" cmpd="sng" algn="ctr">
              <a:solidFill>
                <a:schemeClr val="tx1"/>
              </a:solidFill>
              <a:prstDash val="solid"/>
              <a:round/>
              <a:headEnd type="none" w="med" len="med"/>
              <a:tailEnd type="triangle"/>
            </a:ln>
            <a:effectLst/>
          </p:spPr>
        </p:cxnSp>
        <p:sp>
          <p:nvSpPr>
            <p:cNvPr id="138" name="Rectangle 137"/>
            <p:cNvSpPr/>
            <p:nvPr/>
          </p:nvSpPr>
          <p:spPr bwMode="auto">
            <a:xfrm flipV="1">
              <a:off x="91652" y="3256796"/>
              <a:ext cx="723168" cy="131079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39" name="Shape 184"/>
            <p:cNvSpPr/>
            <p:nvPr/>
          </p:nvSpPr>
          <p:spPr>
            <a:xfrm>
              <a:off x="499729" y="3309731"/>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84"/>
            <p:cNvSpPr/>
            <p:nvPr/>
          </p:nvSpPr>
          <p:spPr>
            <a:xfrm>
              <a:off x="160935" y="330973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84"/>
            <p:cNvSpPr/>
            <p:nvPr/>
          </p:nvSpPr>
          <p:spPr>
            <a:xfrm>
              <a:off x="400905" y="3852187"/>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84"/>
            <p:cNvSpPr/>
            <p:nvPr/>
          </p:nvSpPr>
          <p:spPr>
            <a:xfrm>
              <a:off x="273058" y="378431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4240" y="4184935"/>
              <a:ext cx="320920" cy="333050"/>
            </a:xfrm>
            <a:prstGeom prst="rect">
              <a:avLst/>
            </a:prstGeom>
          </p:spPr>
        </p:pic>
        <p:pic>
          <p:nvPicPr>
            <p:cNvPr id="144" name="Picture 143"/>
            <p:cNvPicPr>
              <a:picLocks noChangeAspect="1"/>
            </p:cNvPicPr>
            <p:nvPr/>
          </p:nvPicPr>
          <p:blipFill>
            <a:blip r:embed="rId5"/>
            <a:stretch>
              <a:fillRect/>
            </a:stretch>
          </p:blipFill>
          <p:spPr>
            <a:xfrm>
              <a:off x="177113" y="4186182"/>
              <a:ext cx="233425" cy="266971"/>
            </a:xfrm>
            <a:prstGeom prst="rect">
              <a:avLst/>
            </a:prstGeom>
          </p:spPr>
        </p:pic>
      </p:grpSp>
      <p:grpSp>
        <p:nvGrpSpPr>
          <p:cNvPr id="145" name="Group 144"/>
          <p:cNvGrpSpPr/>
          <p:nvPr/>
        </p:nvGrpSpPr>
        <p:grpSpPr>
          <a:xfrm>
            <a:off x="4642388" y="4047814"/>
            <a:ext cx="723168" cy="1310794"/>
            <a:chOff x="91652" y="3256796"/>
            <a:chExt cx="723168" cy="1310794"/>
          </a:xfrm>
        </p:grpSpPr>
        <p:cxnSp>
          <p:nvCxnSpPr>
            <p:cNvPr id="146" name="Straight Arrow Connector 145"/>
            <p:cNvCxnSpPr/>
            <p:nvPr/>
          </p:nvCxnSpPr>
          <p:spPr bwMode="auto">
            <a:xfrm>
              <a:off x="273340" y="3552032"/>
              <a:ext cx="46742" cy="219860"/>
            </a:xfrm>
            <a:prstGeom prst="straightConnector1">
              <a:avLst/>
            </a:prstGeom>
            <a:noFill/>
            <a:ln w="12700" cap="flat" cmpd="sng" algn="ctr">
              <a:solidFill>
                <a:schemeClr val="tx1"/>
              </a:solidFill>
              <a:prstDash val="solid"/>
              <a:round/>
              <a:headEnd type="none" w="med" len="med"/>
              <a:tailEnd type="triangle"/>
            </a:ln>
            <a:effectLst/>
          </p:spPr>
        </p:cxnSp>
        <p:cxnSp>
          <p:nvCxnSpPr>
            <p:cNvPr id="147" name="Straight Arrow Connector 146"/>
            <p:cNvCxnSpPr/>
            <p:nvPr/>
          </p:nvCxnSpPr>
          <p:spPr bwMode="auto">
            <a:xfrm flipH="1">
              <a:off x="559859" y="3546069"/>
              <a:ext cx="36730" cy="225821"/>
            </a:xfrm>
            <a:prstGeom prst="straightConnector1">
              <a:avLst/>
            </a:prstGeom>
            <a:noFill/>
            <a:ln w="12700" cap="flat" cmpd="sng" algn="ctr">
              <a:solidFill>
                <a:schemeClr val="tx1"/>
              </a:solidFill>
              <a:prstDash val="solid"/>
              <a:round/>
              <a:headEnd type="none" w="med" len="med"/>
              <a:tailEnd type="triangle"/>
            </a:ln>
            <a:effectLst/>
          </p:spPr>
        </p:cxnSp>
        <p:sp>
          <p:nvSpPr>
            <p:cNvPr id="148" name="Rectangle 147"/>
            <p:cNvSpPr/>
            <p:nvPr/>
          </p:nvSpPr>
          <p:spPr bwMode="auto">
            <a:xfrm flipV="1">
              <a:off x="91652" y="3256796"/>
              <a:ext cx="723168" cy="131079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49" name="Shape 184"/>
            <p:cNvSpPr/>
            <p:nvPr/>
          </p:nvSpPr>
          <p:spPr>
            <a:xfrm>
              <a:off x="499729" y="3309731"/>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84"/>
            <p:cNvSpPr/>
            <p:nvPr/>
          </p:nvSpPr>
          <p:spPr>
            <a:xfrm>
              <a:off x="160935" y="330973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84"/>
            <p:cNvSpPr/>
            <p:nvPr/>
          </p:nvSpPr>
          <p:spPr>
            <a:xfrm>
              <a:off x="400905" y="3852187"/>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84"/>
            <p:cNvSpPr/>
            <p:nvPr/>
          </p:nvSpPr>
          <p:spPr>
            <a:xfrm>
              <a:off x="273058" y="378431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4240" y="4184935"/>
              <a:ext cx="320920" cy="333050"/>
            </a:xfrm>
            <a:prstGeom prst="rect">
              <a:avLst/>
            </a:prstGeom>
          </p:spPr>
        </p:pic>
        <p:pic>
          <p:nvPicPr>
            <p:cNvPr id="154" name="Picture 153"/>
            <p:cNvPicPr>
              <a:picLocks noChangeAspect="1"/>
            </p:cNvPicPr>
            <p:nvPr/>
          </p:nvPicPr>
          <p:blipFill>
            <a:blip r:embed="rId5"/>
            <a:stretch>
              <a:fillRect/>
            </a:stretch>
          </p:blipFill>
          <p:spPr>
            <a:xfrm>
              <a:off x="177113" y="4186182"/>
              <a:ext cx="233425" cy="266971"/>
            </a:xfrm>
            <a:prstGeom prst="rect">
              <a:avLst/>
            </a:prstGeom>
          </p:spPr>
        </p:pic>
      </p:grpSp>
      <p:grpSp>
        <p:nvGrpSpPr>
          <p:cNvPr id="155" name="Group 154"/>
          <p:cNvGrpSpPr/>
          <p:nvPr/>
        </p:nvGrpSpPr>
        <p:grpSpPr>
          <a:xfrm>
            <a:off x="6705600" y="4047814"/>
            <a:ext cx="723168" cy="1310794"/>
            <a:chOff x="91652" y="3256796"/>
            <a:chExt cx="723168" cy="1310794"/>
          </a:xfrm>
        </p:grpSpPr>
        <p:cxnSp>
          <p:nvCxnSpPr>
            <p:cNvPr id="156" name="Straight Arrow Connector 155"/>
            <p:cNvCxnSpPr/>
            <p:nvPr/>
          </p:nvCxnSpPr>
          <p:spPr bwMode="auto">
            <a:xfrm>
              <a:off x="273340" y="3552032"/>
              <a:ext cx="46742" cy="219860"/>
            </a:xfrm>
            <a:prstGeom prst="straightConnector1">
              <a:avLst/>
            </a:prstGeom>
            <a:noFill/>
            <a:ln w="12700" cap="flat" cmpd="sng" algn="ctr">
              <a:solidFill>
                <a:schemeClr val="tx1"/>
              </a:solidFill>
              <a:prstDash val="solid"/>
              <a:round/>
              <a:headEnd type="none" w="med" len="med"/>
              <a:tailEnd type="triangle"/>
            </a:ln>
            <a:effectLst/>
          </p:spPr>
        </p:cxnSp>
        <p:cxnSp>
          <p:nvCxnSpPr>
            <p:cNvPr id="157" name="Straight Arrow Connector 156"/>
            <p:cNvCxnSpPr/>
            <p:nvPr/>
          </p:nvCxnSpPr>
          <p:spPr bwMode="auto">
            <a:xfrm flipH="1">
              <a:off x="559859" y="3546069"/>
              <a:ext cx="36730" cy="225821"/>
            </a:xfrm>
            <a:prstGeom prst="straightConnector1">
              <a:avLst/>
            </a:prstGeom>
            <a:noFill/>
            <a:ln w="12700" cap="flat" cmpd="sng" algn="ctr">
              <a:solidFill>
                <a:schemeClr val="tx1"/>
              </a:solidFill>
              <a:prstDash val="solid"/>
              <a:round/>
              <a:headEnd type="none" w="med" len="med"/>
              <a:tailEnd type="triangle"/>
            </a:ln>
            <a:effectLst/>
          </p:spPr>
        </p:cxnSp>
        <p:sp>
          <p:nvSpPr>
            <p:cNvPr id="158" name="Rectangle 157"/>
            <p:cNvSpPr/>
            <p:nvPr/>
          </p:nvSpPr>
          <p:spPr bwMode="auto">
            <a:xfrm flipV="1">
              <a:off x="91652" y="3256796"/>
              <a:ext cx="723168" cy="1310794"/>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Siemens Sans Black" pitchFamily="2" charset="0"/>
              </a:endParaRPr>
            </a:p>
          </p:txBody>
        </p:sp>
        <p:sp>
          <p:nvSpPr>
            <p:cNvPr id="159" name="Shape 184"/>
            <p:cNvSpPr/>
            <p:nvPr/>
          </p:nvSpPr>
          <p:spPr>
            <a:xfrm>
              <a:off x="499729" y="3309731"/>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84"/>
            <p:cNvSpPr/>
            <p:nvPr/>
          </p:nvSpPr>
          <p:spPr>
            <a:xfrm>
              <a:off x="160935" y="330973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84"/>
            <p:cNvSpPr/>
            <p:nvPr/>
          </p:nvSpPr>
          <p:spPr>
            <a:xfrm>
              <a:off x="400905" y="3852187"/>
              <a:ext cx="255694" cy="231911"/>
            </a:xfrm>
            <a:prstGeom prst="cube">
              <a:avLst>
                <a:gd name="adj" fmla="val 25000"/>
              </a:avLst>
            </a:prstGeom>
            <a:solidFill>
              <a:srgbClr val="9999FF"/>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2" name="Shape 184"/>
            <p:cNvSpPr/>
            <p:nvPr/>
          </p:nvSpPr>
          <p:spPr>
            <a:xfrm>
              <a:off x="273058" y="3784312"/>
              <a:ext cx="255694" cy="231911"/>
            </a:xfrm>
            <a:prstGeom prst="cube">
              <a:avLst>
                <a:gd name="adj" fmla="val 25000"/>
              </a:avLst>
            </a:prstGeom>
            <a:solidFill>
              <a:srgbClr val="FF7C80"/>
            </a:solidFill>
            <a:ln w="15875" cap="flat" cmpd="sng">
              <a:solidFill>
                <a:schemeClr val="tx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63" name="Picture 1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14240" y="4184935"/>
              <a:ext cx="320920" cy="333050"/>
            </a:xfrm>
            <a:prstGeom prst="rect">
              <a:avLst/>
            </a:prstGeom>
          </p:spPr>
        </p:pic>
        <p:pic>
          <p:nvPicPr>
            <p:cNvPr id="164" name="Picture 163"/>
            <p:cNvPicPr>
              <a:picLocks noChangeAspect="1"/>
            </p:cNvPicPr>
            <p:nvPr/>
          </p:nvPicPr>
          <p:blipFill>
            <a:blip r:embed="rId5"/>
            <a:stretch>
              <a:fillRect/>
            </a:stretch>
          </p:blipFill>
          <p:spPr>
            <a:xfrm>
              <a:off x="177113" y="4186182"/>
              <a:ext cx="233425" cy="266971"/>
            </a:xfrm>
            <a:prstGeom prst="rect">
              <a:avLst/>
            </a:prstGeom>
          </p:spPr>
        </p:pic>
      </p:grpSp>
    </p:spTree>
    <p:extLst>
      <p:ext uri="{BB962C8B-B14F-4D97-AF65-F5344CB8AC3E}">
        <p14:creationId xmlns:p14="http://schemas.microsoft.com/office/powerpoint/2010/main" val="26496528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59921" cy="5316538"/>
          </a:xfrm>
          <a:solidFill>
            <a:schemeClr val="bg1"/>
          </a:solidFill>
        </p:spPr>
        <p:txBody>
          <a:bodyPr/>
          <a:lstStyle/>
          <a:p>
            <a:r>
              <a:rPr lang="en-US" dirty="0"/>
              <a:t>Effective querying methods that can run in parallel in distributed computing environments</a:t>
            </a:r>
          </a:p>
          <a:p>
            <a:pPr lvl="1"/>
            <a:r>
              <a:rPr lang="en-US" sz="2000" dirty="0"/>
              <a:t>Spatial join, containment, nearest neighbor, and can be extended</a:t>
            </a:r>
          </a:p>
          <a:p>
            <a:pPr lvl="1"/>
            <a:r>
              <a:rPr lang="en-US" sz="2000" dirty="0"/>
              <a:t>Computational Geometry Algorithms Library  (CGAL)</a:t>
            </a:r>
          </a:p>
          <a:p>
            <a:r>
              <a:rPr lang="en-US" dirty="0"/>
              <a:t>On-demand indexing based query processing</a:t>
            </a:r>
          </a:p>
          <a:p>
            <a:pPr lvl="1"/>
            <a:r>
              <a:rPr lang="en-US" sz="2000" dirty="0"/>
              <a:t>Create indexes on demand in memory </a:t>
            </a:r>
          </a:p>
          <a:p>
            <a:pPr lvl="1"/>
            <a:r>
              <a:rPr lang="en-US" sz="2000" dirty="0"/>
              <a:t>Indexing building overhead is a very small fraction</a:t>
            </a:r>
          </a:p>
        </p:txBody>
      </p:sp>
      <p:sp>
        <p:nvSpPr>
          <p:cNvPr id="2" name="Title 1"/>
          <p:cNvSpPr>
            <a:spLocks noGrp="1"/>
          </p:cNvSpPr>
          <p:nvPr>
            <p:ph type="title"/>
          </p:nvPr>
        </p:nvSpPr>
        <p:spPr>
          <a:xfrm>
            <a:off x="76200" y="169332"/>
            <a:ext cx="8458199" cy="717937"/>
          </a:xfrm>
        </p:spPr>
        <p:txBody>
          <a:bodyPr/>
          <a:lstStyle/>
          <a:p>
            <a:r>
              <a:rPr lang="en-US" dirty="0"/>
              <a:t>Real-Time Spatial Query Engine (RESQUE)</a:t>
            </a:r>
          </a:p>
        </p:txBody>
      </p:sp>
      <p:sp>
        <p:nvSpPr>
          <p:cNvPr id="37" name="TextBox 36"/>
          <p:cNvSpPr txBox="1">
            <a:spLocks noChangeArrowheads="1"/>
          </p:cNvSpPr>
          <p:nvPr/>
        </p:nvSpPr>
        <p:spPr bwMode="auto">
          <a:xfrm>
            <a:off x="457200" y="6443246"/>
            <a:ext cx="504336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Query Processing with MapReduce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191000"/>
            <a:ext cx="6781800" cy="2125904"/>
          </a:xfrm>
          <a:prstGeom prst="rect">
            <a:avLst/>
          </a:prstGeom>
        </p:spPr>
      </p:pic>
    </p:spTree>
    <p:custDataLst>
      <p:tags r:id="rId1"/>
    </p:custDataLst>
    <p:extLst>
      <p:ext uri="{BB962C8B-B14F-4D97-AF65-F5344CB8AC3E}">
        <p14:creationId xmlns:p14="http://schemas.microsoft.com/office/powerpoint/2010/main" val="139573790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859921" cy="5316538"/>
          </a:xfrm>
          <a:solidFill>
            <a:schemeClr val="bg1"/>
          </a:solidFill>
        </p:spPr>
        <p:txBody>
          <a:bodyPr/>
          <a:lstStyle/>
          <a:p>
            <a:r>
              <a:rPr lang="en-US" sz="2000" dirty="0"/>
              <a:t>Nearest neighbor query</a:t>
            </a:r>
          </a:p>
          <a:p>
            <a:pPr lvl="1"/>
            <a:r>
              <a:rPr lang="en-US" sz="1800" dirty="0">
                <a:solidFill>
                  <a:prstClr val="black"/>
                </a:solidFill>
                <a:ea typeface="Verdana" pitchFamily="34" charset="0"/>
                <a:cs typeface="Verdana" pitchFamily="34" charset="0"/>
              </a:rPr>
              <a:t>For example: for each cell find the closest blood vessel and return distance to that blood vessel</a:t>
            </a:r>
          </a:p>
          <a:p>
            <a:r>
              <a:rPr lang="en-US" sz="2000" dirty="0">
                <a:solidFill>
                  <a:prstClr val="black"/>
                </a:solidFill>
                <a:ea typeface="Verdana" pitchFamily="34" charset="0"/>
                <a:cs typeface="Verdana" pitchFamily="34" charset="0"/>
              </a:rPr>
              <a:t>Structure-level index</a:t>
            </a:r>
          </a:p>
          <a:p>
            <a:pPr lvl="1"/>
            <a:r>
              <a:rPr lang="en-US" sz="1800" dirty="0">
                <a:solidFill>
                  <a:prstClr val="black"/>
                </a:solidFill>
                <a:ea typeface="Verdana" pitchFamily="34" charset="0"/>
                <a:cs typeface="Verdana" pitchFamily="34" charset="0"/>
              </a:rPr>
              <a:t>AABB tree and skeleton for </a:t>
            </a:r>
            <a:r>
              <a:rPr lang="en-US" sz="1800" dirty="0" err="1">
                <a:solidFill>
                  <a:prstClr val="black"/>
                </a:solidFill>
                <a:ea typeface="Verdana" pitchFamily="34" charset="0"/>
                <a:cs typeface="Verdana" pitchFamily="34" charset="0"/>
              </a:rPr>
              <a:t>Voronoi</a:t>
            </a:r>
            <a:endParaRPr lang="en-US" sz="1800" dirty="0"/>
          </a:p>
        </p:txBody>
      </p:sp>
      <p:sp>
        <p:nvSpPr>
          <p:cNvPr id="2" name="Title 1"/>
          <p:cNvSpPr>
            <a:spLocks noGrp="1"/>
          </p:cNvSpPr>
          <p:nvPr>
            <p:ph type="title"/>
          </p:nvPr>
        </p:nvSpPr>
        <p:spPr>
          <a:xfrm>
            <a:off x="76200" y="169332"/>
            <a:ext cx="8000999" cy="717937"/>
          </a:xfrm>
        </p:spPr>
        <p:txBody>
          <a:bodyPr/>
          <a:lstStyle/>
          <a:p>
            <a:r>
              <a:rPr lang="en-US" dirty="0"/>
              <a:t>Real-Time Spatial Query Engine (RESQUE)</a:t>
            </a:r>
          </a:p>
        </p:txBody>
      </p:sp>
      <p:sp>
        <p:nvSpPr>
          <p:cNvPr id="37" name="TextBox 36"/>
          <p:cNvSpPr txBox="1">
            <a:spLocks noChangeArrowheads="1"/>
          </p:cNvSpPr>
          <p:nvPr/>
        </p:nvSpPr>
        <p:spPr bwMode="auto">
          <a:xfrm>
            <a:off x="457200" y="6443246"/>
            <a:ext cx="504336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Query Processing with MapReduce</a:t>
            </a:r>
          </a:p>
        </p:txBody>
      </p:sp>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03" y="2781167"/>
            <a:ext cx="8349114" cy="3476902"/>
          </a:xfrm>
          <a:prstGeom prst="rect">
            <a:avLst/>
          </a:prstGeom>
        </p:spPr>
      </p:pic>
    </p:spTree>
    <p:custDataLst>
      <p:tags r:id="rId1"/>
    </p:custDataLst>
    <p:extLst>
      <p:ext uri="{BB962C8B-B14F-4D97-AF65-F5344CB8AC3E}">
        <p14:creationId xmlns:p14="http://schemas.microsoft.com/office/powerpoint/2010/main" val="1098637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Partitioning</a:t>
            </a:r>
          </a:p>
        </p:txBody>
      </p:sp>
      <p:sp>
        <p:nvSpPr>
          <p:cNvPr id="4" name="TextBox 3"/>
          <p:cNvSpPr txBox="1">
            <a:spLocks noChangeArrowheads="1"/>
          </p:cNvSpPr>
          <p:nvPr/>
        </p:nvSpPr>
        <p:spPr bwMode="auto">
          <a:xfrm>
            <a:off x="457200" y="6400800"/>
            <a:ext cx="2420856"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Partitioning</a:t>
            </a:r>
          </a:p>
        </p:txBody>
      </p:sp>
      <p:sp>
        <p:nvSpPr>
          <p:cNvPr id="3" name="Content Placeholder 2"/>
          <p:cNvSpPr>
            <a:spLocks noGrp="1"/>
          </p:cNvSpPr>
          <p:nvPr>
            <p:ph idx="1"/>
          </p:nvPr>
        </p:nvSpPr>
        <p:spPr>
          <a:xfrm>
            <a:off x="237358" y="737949"/>
            <a:ext cx="8678042" cy="5484813"/>
          </a:xfrm>
        </p:spPr>
        <p:txBody>
          <a:bodyPr/>
          <a:lstStyle/>
          <a:p>
            <a:pPr>
              <a:spcBef>
                <a:spcPts val="300"/>
              </a:spcBef>
            </a:pPr>
            <a:r>
              <a:rPr lang="en-US" sz="2300" dirty="0"/>
              <a:t>Effective partitioning is critical for task parallelization and load balancing: data skew</a:t>
            </a:r>
          </a:p>
          <a:p>
            <a:pPr>
              <a:spcBef>
                <a:spcPts val="300"/>
              </a:spcBef>
            </a:pPr>
            <a:r>
              <a:rPr lang="en-US" sz="2300" dirty="0"/>
              <a:t>Criteria: balanced distribution, granularity, overlapping</a:t>
            </a:r>
          </a:p>
          <a:p>
            <a:pPr>
              <a:spcBef>
                <a:spcPts val="300"/>
              </a:spcBef>
            </a:pPr>
            <a:r>
              <a:rPr lang="en-US" sz="2300" dirty="0"/>
              <a:t>Methods: top-down: recursive slicing; bottom-up: R-Tree packing</a:t>
            </a:r>
          </a:p>
          <a:p>
            <a:pPr>
              <a:spcBef>
                <a:spcPts val="300"/>
              </a:spcBef>
            </a:pPr>
            <a:r>
              <a:rPr lang="en-US" sz="2300" dirty="0" err="1"/>
              <a:t>Parallezation</a:t>
            </a:r>
            <a:r>
              <a:rPr lang="en-US" sz="2300" dirty="0"/>
              <a:t> with </a:t>
            </a:r>
            <a:r>
              <a:rPr lang="en-US" sz="2300" dirty="0" err="1"/>
              <a:t>MapReduce</a:t>
            </a:r>
            <a:endParaRPr lang="en-US" sz="23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34902"/>
            <a:ext cx="4572000" cy="3082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868" y="3124200"/>
            <a:ext cx="3936131" cy="309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07690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Boundary-Crossing Object Handling</a:t>
            </a:r>
          </a:p>
        </p:txBody>
      </p:sp>
      <p:sp>
        <p:nvSpPr>
          <p:cNvPr id="60" name="Content Placeholder 2"/>
          <p:cNvSpPr>
            <a:spLocks noGrp="1"/>
          </p:cNvSpPr>
          <p:nvPr>
            <p:ph idx="1"/>
          </p:nvPr>
        </p:nvSpPr>
        <p:spPr>
          <a:xfrm>
            <a:off x="333375" y="3124200"/>
            <a:ext cx="8505825" cy="3124200"/>
          </a:xfrm>
        </p:spPr>
        <p:txBody>
          <a:bodyPr/>
          <a:lstStyle/>
          <a:p>
            <a:r>
              <a:rPr lang="en-US" dirty="0"/>
              <a:t>“Multi-assignment, single-join”: replicate objects on boundaries to multiple tiles at partitioning</a:t>
            </a:r>
          </a:p>
          <a:p>
            <a:r>
              <a:rPr lang="en-US" dirty="0"/>
              <a:t>Normalization methods are provided for each query type to correct answers</a:t>
            </a:r>
          </a:p>
          <a:p>
            <a:pPr lvl="1"/>
            <a:r>
              <a:rPr lang="en-US" dirty="0"/>
              <a:t>Spatial join: removal of duplicates</a:t>
            </a:r>
          </a:p>
          <a:p>
            <a:r>
              <a:rPr lang="en-US" dirty="0"/>
              <a:t>Nearest neighbor</a:t>
            </a:r>
          </a:p>
          <a:p>
            <a:pPr lvl="1"/>
            <a:r>
              <a:rPr lang="en-US" dirty="0"/>
              <a:t>It always return correct nearest neighbors</a:t>
            </a:r>
          </a:p>
        </p:txBody>
      </p:sp>
      <p:sp>
        <p:nvSpPr>
          <p:cNvPr id="33" name="TextBox 32"/>
          <p:cNvSpPr txBox="1">
            <a:spLocks noChangeArrowheads="1"/>
          </p:cNvSpPr>
          <p:nvPr/>
        </p:nvSpPr>
        <p:spPr bwMode="auto">
          <a:xfrm>
            <a:off x="457200" y="6400800"/>
            <a:ext cx="2420856"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Spatial Partitioning</a:t>
            </a:r>
          </a:p>
        </p:txBody>
      </p:sp>
      <p:grpSp>
        <p:nvGrpSpPr>
          <p:cNvPr id="32" name="Group 31"/>
          <p:cNvGrpSpPr/>
          <p:nvPr/>
        </p:nvGrpSpPr>
        <p:grpSpPr>
          <a:xfrm>
            <a:off x="91993" y="1039669"/>
            <a:ext cx="8964916" cy="1802173"/>
            <a:chOff x="1696956" y="2278397"/>
            <a:chExt cx="8964916" cy="1802173"/>
          </a:xfrm>
        </p:grpSpPr>
        <p:pic>
          <p:nvPicPr>
            <p:cNvPr id="34" name="Picture 33"/>
            <p:cNvPicPr>
              <a:picLocks noChangeAspect="1"/>
            </p:cNvPicPr>
            <p:nvPr/>
          </p:nvPicPr>
          <p:blipFill>
            <a:blip r:embed="rId3"/>
            <a:stretch>
              <a:fillRect/>
            </a:stretch>
          </p:blipFill>
          <p:spPr>
            <a:xfrm rot="18744282" flipH="1">
              <a:off x="7848062" y="2882974"/>
              <a:ext cx="1786047" cy="602876"/>
            </a:xfrm>
            <a:prstGeom prst="rect">
              <a:avLst/>
            </a:prstGeom>
          </p:spPr>
        </p:pic>
        <p:pic>
          <p:nvPicPr>
            <p:cNvPr id="35" name="Picture 34"/>
            <p:cNvPicPr>
              <a:picLocks noChangeAspect="1"/>
            </p:cNvPicPr>
            <p:nvPr/>
          </p:nvPicPr>
          <p:blipFill>
            <a:blip r:embed="rId3"/>
            <a:stretch>
              <a:fillRect/>
            </a:stretch>
          </p:blipFill>
          <p:spPr>
            <a:xfrm rot="18744282" flipH="1">
              <a:off x="5875353" y="2886109"/>
              <a:ext cx="1786047" cy="602876"/>
            </a:xfrm>
            <a:prstGeom prst="rect">
              <a:avLst/>
            </a:prstGeom>
          </p:spPr>
        </p:pic>
        <p:pic>
          <p:nvPicPr>
            <p:cNvPr id="36"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25355" flipH="1">
              <a:off x="5693934" y="2860495"/>
              <a:ext cx="210507" cy="2932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Use links below to sav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913236">
              <a:off x="5590597" y="3557720"/>
              <a:ext cx="303367" cy="17460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Use links below to sav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051810">
              <a:off x="5968296" y="3172903"/>
              <a:ext cx="242328" cy="1967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32002" flipH="1">
              <a:off x="6436657" y="3495888"/>
              <a:ext cx="138595" cy="1931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6374961" y="3017956"/>
              <a:ext cx="93228" cy="12989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Use links below to sav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051810">
              <a:off x="6538977" y="2808216"/>
              <a:ext cx="218653" cy="1416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3"/>
            <a:stretch>
              <a:fillRect/>
            </a:stretch>
          </p:blipFill>
          <p:spPr>
            <a:xfrm rot="18744282" flipH="1">
              <a:off x="2089421" y="2869983"/>
              <a:ext cx="1786047" cy="602876"/>
            </a:xfrm>
            <a:prstGeom prst="rect">
              <a:avLst/>
            </a:prstGeom>
          </p:spPr>
        </p:pic>
        <p:cxnSp>
          <p:nvCxnSpPr>
            <p:cNvPr id="43" name="Straight Connector 42"/>
            <p:cNvCxnSpPr>
              <a:stCxn id="56" idx="1"/>
              <a:endCxn id="56" idx="3"/>
            </p:cNvCxnSpPr>
            <p:nvPr/>
          </p:nvCxnSpPr>
          <p:spPr>
            <a:xfrm>
              <a:off x="3095313" y="2744342"/>
              <a:ext cx="0" cy="1242958"/>
            </a:xfrm>
            <a:prstGeom prst="line">
              <a:avLst/>
            </a:prstGeom>
            <a:noFill/>
            <a:ln w="19050" cap="flat" cmpd="sng">
              <a:solidFill>
                <a:schemeClr val="accent2"/>
              </a:solidFill>
              <a:prstDash val="sysDash"/>
              <a:round/>
              <a:headEnd type="none" w="med" len="med"/>
              <a:tailEnd type="none" w="med" len="med"/>
            </a:ln>
          </p:spPr>
        </p:cxnSp>
        <p:cxnSp>
          <p:nvCxnSpPr>
            <p:cNvPr id="44" name="Straight Connector 43"/>
            <p:cNvCxnSpPr>
              <a:stCxn id="56" idx="0"/>
              <a:endCxn id="56" idx="1"/>
            </p:cNvCxnSpPr>
            <p:nvPr/>
          </p:nvCxnSpPr>
          <p:spPr>
            <a:xfrm flipH="1">
              <a:off x="3095313" y="2330022"/>
              <a:ext cx="414319" cy="414320"/>
            </a:xfrm>
            <a:prstGeom prst="line">
              <a:avLst/>
            </a:prstGeom>
            <a:noFill/>
            <a:ln w="19050" cap="flat" cmpd="sng">
              <a:solidFill>
                <a:schemeClr val="accent2"/>
              </a:solidFill>
              <a:prstDash val="sysDash"/>
              <a:round/>
              <a:headEnd type="none" w="med" len="med"/>
              <a:tailEnd type="none" w="med" len="med"/>
            </a:ln>
          </p:spPr>
        </p:cxnSp>
        <p:pic>
          <p:nvPicPr>
            <p:cNvPr id="45"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25355" flipH="1">
              <a:off x="1884906" y="2860495"/>
              <a:ext cx="210507" cy="29329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661544" flipH="1">
              <a:off x="3470901" y="3648420"/>
              <a:ext cx="235803" cy="19404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Use links below to save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779278">
              <a:off x="3596849" y="3350396"/>
              <a:ext cx="303367" cy="15703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Use links below to sav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913236">
              <a:off x="1781569" y="3557720"/>
              <a:ext cx="303367" cy="1746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Use links below to sav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051810">
              <a:off x="2159268" y="3172903"/>
              <a:ext cx="242328" cy="1967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Use links below to save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051810">
              <a:off x="3212605" y="3380539"/>
              <a:ext cx="163457" cy="23261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3625357" y="2839193"/>
              <a:ext cx="210507" cy="2932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32002" flipH="1">
              <a:off x="2627629" y="3495888"/>
              <a:ext cx="138595" cy="19310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2565933" y="3017956"/>
              <a:ext cx="93228" cy="12989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3215686" y="3169472"/>
              <a:ext cx="93228" cy="1298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Use links below to save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051810">
              <a:off x="2729949" y="2808216"/>
              <a:ext cx="218653" cy="141690"/>
            </a:xfrm>
            <a:prstGeom prst="rect">
              <a:avLst/>
            </a:prstGeom>
            <a:noFill/>
            <a:extLst>
              <a:ext uri="{909E8E84-426E-40DD-AFC4-6F175D3DCCD1}">
                <a14:hiddenFill xmlns:a14="http://schemas.microsoft.com/office/drawing/2010/main">
                  <a:solidFill>
                    <a:srgbClr val="FFFFFF"/>
                  </a:solidFill>
                </a14:hiddenFill>
              </a:ext>
            </a:extLst>
          </p:spPr>
        </p:pic>
        <p:sp>
          <p:nvSpPr>
            <p:cNvPr id="56" name="Shape 184"/>
            <p:cNvSpPr/>
            <p:nvPr/>
          </p:nvSpPr>
          <p:spPr>
            <a:xfrm>
              <a:off x="1696956" y="2330022"/>
              <a:ext cx="3211033" cy="1657278"/>
            </a:xfrm>
            <a:prstGeom prst="cube">
              <a:avLst>
                <a:gd name="adj" fmla="val 25000"/>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Times" panose="02020603050405020304" pitchFamily="18" charset="0"/>
                <a:cs typeface="Times" panose="02020603050405020304" pitchFamily="18" charset="0"/>
              </a:endParaRPr>
            </a:p>
          </p:txBody>
        </p:sp>
        <p:pic>
          <p:nvPicPr>
            <p:cNvPr id="57" name="Picture 56"/>
            <p:cNvPicPr>
              <a:picLocks noChangeAspect="1"/>
            </p:cNvPicPr>
            <p:nvPr/>
          </p:nvPicPr>
          <p:blipFill rotWithShape="1">
            <a:blip r:embed="rId3"/>
            <a:srcRect l="6903" t="17812" r="58382" b="23249"/>
            <a:stretch/>
          </p:blipFill>
          <p:spPr>
            <a:xfrm rot="15365092" flipH="1" flipV="1">
              <a:off x="3736173" y="3256917"/>
              <a:ext cx="817105" cy="433786"/>
            </a:xfrm>
            <a:prstGeom prst="rect">
              <a:avLst/>
            </a:prstGeom>
          </p:spPr>
        </p:pic>
        <p:sp>
          <p:nvSpPr>
            <p:cNvPr id="58" name="Shape 203"/>
            <p:cNvSpPr/>
            <p:nvPr/>
          </p:nvSpPr>
          <p:spPr>
            <a:xfrm>
              <a:off x="8849197" y="2308733"/>
              <a:ext cx="1812675" cy="1651702"/>
            </a:xfrm>
            <a:prstGeom prst="cube">
              <a:avLst>
                <a:gd name="adj" fmla="val 25000"/>
              </a:avLst>
            </a:prstGeom>
            <a:noFill/>
            <a:ln w="19050" cap="flat" cmpd="sng">
              <a:solidFill>
                <a:srgbClr val="0000FF"/>
              </a:solidFill>
              <a:prstDash val="solid"/>
              <a:round/>
              <a:headEnd type="none" w="lg" len="lg"/>
              <a:tailEnd type="arrow" w="med" len="med"/>
            </a:ln>
          </p:spPr>
          <p:txBody>
            <a:bodyPr lIns="91425" tIns="91425" rIns="91425" bIns="91425" anchor="ctr" anchorCtr="0">
              <a:noAutofit/>
            </a:bodyPr>
            <a:lstStyle/>
            <a:p>
              <a:pPr lvl="0">
                <a:spcBef>
                  <a:spcPts val="0"/>
                </a:spcBef>
                <a:buNone/>
              </a:pPr>
              <a:endParaRPr>
                <a:latin typeface="Times" panose="02020603050405020304" pitchFamily="18" charset="0"/>
                <a:cs typeface="Times" panose="02020603050405020304" pitchFamily="18" charset="0"/>
              </a:endParaRPr>
            </a:p>
          </p:txBody>
        </p:sp>
        <p:sp>
          <p:nvSpPr>
            <p:cNvPr id="59" name="Shape 184"/>
            <p:cNvSpPr/>
            <p:nvPr/>
          </p:nvSpPr>
          <p:spPr>
            <a:xfrm>
              <a:off x="5486074" y="2330022"/>
              <a:ext cx="1812675" cy="1651702"/>
            </a:xfrm>
            <a:prstGeom prst="cube">
              <a:avLst>
                <a:gd name="adj" fmla="val 25000"/>
              </a:avLst>
            </a:prstGeom>
            <a:noFill/>
            <a:ln w="19050" cap="flat" cmpd="sng">
              <a:solidFill>
                <a:schemeClr val="accen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Times" panose="02020603050405020304" pitchFamily="18" charset="0"/>
                <a:cs typeface="Times" panose="02020603050405020304" pitchFamily="18" charset="0"/>
              </a:endParaRPr>
            </a:p>
          </p:txBody>
        </p:sp>
        <p:pic>
          <p:nvPicPr>
            <p:cNvPr id="61"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661544" flipH="1">
              <a:off x="9233825" y="3634996"/>
              <a:ext cx="235803" cy="1940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Use links below to save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779278">
              <a:off x="9359773" y="3336972"/>
              <a:ext cx="303367" cy="15703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Use links below to save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051810">
              <a:off x="8975529" y="3367115"/>
              <a:ext cx="163457" cy="23261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9388281" y="2825769"/>
              <a:ext cx="210507" cy="29329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encrypted-tbn3.gstatic.com/images?q=tbn:ANd9GcSXSKXUPAx-7GbrULC9s_2MWeriSJ-YlSphUVOjBkGutkvmn-nrIQ"/>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577294" flipH="1">
              <a:off x="8978610" y="3156048"/>
              <a:ext cx="93228" cy="12989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rotWithShape="1">
            <a:blip r:embed="rId3"/>
            <a:srcRect l="6903" t="17812" r="58382" b="23249"/>
            <a:stretch/>
          </p:blipFill>
          <p:spPr>
            <a:xfrm rot="15365092" flipH="1" flipV="1">
              <a:off x="9499097" y="3243493"/>
              <a:ext cx="817105" cy="433786"/>
            </a:xfrm>
            <a:prstGeom prst="rect">
              <a:avLst/>
            </a:prstGeom>
          </p:spPr>
        </p:pic>
        <p:sp>
          <p:nvSpPr>
            <p:cNvPr id="67" name="Right Arrow 66"/>
            <p:cNvSpPr/>
            <p:nvPr/>
          </p:nvSpPr>
          <p:spPr>
            <a:xfrm>
              <a:off x="5075081" y="3057969"/>
              <a:ext cx="179105" cy="176449"/>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lus 67"/>
            <p:cNvSpPr/>
            <p:nvPr/>
          </p:nvSpPr>
          <p:spPr>
            <a:xfrm>
              <a:off x="7810459" y="3011663"/>
              <a:ext cx="220475" cy="239899"/>
            </a:xfrm>
            <a:prstGeom prst="mathPlus">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Use links below to save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779278">
              <a:off x="4283387" y="3222959"/>
              <a:ext cx="151916" cy="21018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Use links below to save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779278">
              <a:off x="10013415" y="3200250"/>
              <a:ext cx="151916" cy="2101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7157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Spatial Data</a:t>
            </a:r>
          </a:p>
        </p:txBody>
      </p:sp>
      <p:sp>
        <p:nvSpPr>
          <p:cNvPr id="18" name="TextBox 17"/>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984" y="3733800"/>
            <a:ext cx="4079133" cy="2142009"/>
          </a:xfrm>
          <a:prstGeom prst="rect">
            <a:avLst/>
          </a:prstGeom>
        </p:spPr>
      </p:pic>
      <p:pic>
        <p:nvPicPr>
          <p:cNvPr id="20" name="Picture 2" descr="https://www.rockware.com/assets/products/279/features/731/2817/discover25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914400"/>
            <a:ext cx="3619449" cy="21290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2"/>
          <p:cNvSpPr txBox="1"/>
          <p:nvPr/>
        </p:nvSpPr>
        <p:spPr>
          <a:xfrm>
            <a:off x="530918" y="3124200"/>
            <a:ext cx="3583882" cy="369332"/>
          </a:xfrm>
          <a:prstGeom prst="rect">
            <a:avLst/>
          </a:prstGeom>
          <a:noFill/>
        </p:spPr>
        <p:txBody>
          <a:bodyPr wrap="square" rtlCol="0">
            <a:spAutoFit/>
          </a:bodyPr>
          <a:lstStyle>
            <a:defPPr>
              <a:defRPr lang="en-US"/>
            </a:defPPr>
            <a:lvl1pPr fontAlgn="base">
              <a:lnSpc>
                <a:spcPct val="90000"/>
              </a:lnSpc>
              <a:spcBef>
                <a:spcPct val="0"/>
              </a:spcBef>
              <a:spcAft>
                <a:spcPct val="0"/>
              </a:spcAft>
              <a:defRPr sz="2000" b="0">
                <a:solidFill>
                  <a:srgbClr val="CC6600"/>
                </a:solidFill>
                <a:latin typeface="Verdana" panose="020B0604030504040204" pitchFamily="34" charset="0"/>
                <a:ea typeface="Verdana" panose="020B0604030504040204" pitchFamily="34" charset="0"/>
                <a:cs typeface="Verdana" panose="020B0604030504040204" pitchFamily="34" charset="0"/>
              </a:defRPr>
            </a:lvl1pPr>
            <a:lvl2pPr fontAlgn="base">
              <a:spcBef>
                <a:spcPct val="0"/>
              </a:spcBef>
              <a:spcAft>
                <a:spcPct val="0"/>
              </a:spcAft>
              <a:defRPr sz="2400" b="1">
                <a:latin typeface="Siemens Sans Black"/>
                <a:cs typeface="Arial" pitchFamily="34" charset="0"/>
              </a:defRPr>
            </a:lvl2pPr>
            <a:lvl3pPr fontAlgn="base">
              <a:spcBef>
                <a:spcPct val="0"/>
              </a:spcBef>
              <a:spcAft>
                <a:spcPct val="0"/>
              </a:spcAft>
              <a:defRPr sz="2400" b="1">
                <a:latin typeface="Siemens Sans Black"/>
                <a:cs typeface="Arial" pitchFamily="34" charset="0"/>
              </a:defRPr>
            </a:lvl3pPr>
            <a:lvl4pPr fontAlgn="base">
              <a:spcBef>
                <a:spcPct val="0"/>
              </a:spcBef>
              <a:spcAft>
                <a:spcPct val="0"/>
              </a:spcAft>
              <a:defRPr sz="2400" b="1">
                <a:latin typeface="Siemens Sans Black"/>
                <a:cs typeface="Arial" pitchFamily="34" charset="0"/>
              </a:defRPr>
            </a:lvl4pPr>
            <a:lvl5pPr fontAlgn="base">
              <a:spcBef>
                <a:spcPct val="0"/>
              </a:spcBef>
              <a:spcAft>
                <a:spcPct val="0"/>
              </a:spcAft>
              <a:defRPr sz="2400" b="1">
                <a:latin typeface="Siemens Sans Black"/>
                <a:cs typeface="Arial" pitchFamily="34" charset="0"/>
              </a:defRPr>
            </a:lvl5pPr>
            <a:lvl6pPr>
              <a:defRPr sz="2400" b="1">
                <a:latin typeface="Siemens Sans Black"/>
                <a:cs typeface="Arial" pitchFamily="34" charset="0"/>
              </a:defRPr>
            </a:lvl6pPr>
            <a:lvl7pPr>
              <a:defRPr sz="2400" b="1">
                <a:latin typeface="Siemens Sans Black"/>
                <a:cs typeface="Arial" pitchFamily="34" charset="0"/>
              </a:defRPr>
            </a:lvl7pPr>
            <a:lvl8pPr>
              <a:defRPr sz="2400" b="1">
                <a:latin typeface="Siemens Sans Black"/>
                <a:cs typeface="Arial" pitchFamily="34" charset="0"/>
              </a:defRPr>
            </a:lvl8pPr>
            <a:lvl9pPr>
              <a:defRPr sz="2400" b="1">
                <a:latin typeface="Siemens Sans Black"/>
                <a:cs typeface="Arial" pitchFamily="34" charset="0"/>
              </a:defRPr>
            </a:lvl9pPr>
          </a:lstStyle>
          <a:p>
            <a:r>
              <a:rPr lang="en-US" dirty="0"/>
              <a:t>3D Mining and Exploration</a:t>
            </a:r>
          </a:p>
        </p:txBody>
      </p:sp>
      <p:pic>
        <p:nvPicPr>
          <p:cNvPr id="22" name="Picture 21"/>
          <p:cNvPicPr>
            <a:picLocks noChangeAspect="1"/>
          </p:cNvPicPr>
          <p:nvPr/>
        </p:nvPicPr>
        <p:blipFill>
          <a:blip r:embed="rId5"/>
          <a:stretch>
            <a:fillRect/>
          </a:stretch>
        </p:blipFill>
        <p:spPr>
          <a:xfrm>
            <a:off x="4457650" y="914400"/>
            <a:ext cx="4114800" cy="2139920"/>
          </a:xfrm>
          <a:prstGeom prst="rect">
            <a:avLst/>
          </a:prstGeom>
        </p:spPr>
      </p:pic>
      <p:sp>
        <p:nvSpPr>
          <p:cNvPr id="23" name="TextBox 22"/>
          <p:cNvSpPr txBox="1"/>
          <p:nvPr/>
        </p:nvSpPr>
        <p:spPr>
          <a:xfrm>
            <a:off x="4493316" y="3124200"/>
            <a:ext cx="4193483" cy="369332"/>
          </a:xfrm>
          <a:prstGeom prst="rect">
            <a:avLst/>
          </a:prstGeom>
          <a:noFill/>
        </p:spPr>
        <p:txBody>
          <a:bodyPr wrap="square" rtlCol="0">
            <a:spAutoFit/>
          </a:bodyPr>
          <a:lstStyle>
            <a:defPPr>
              <a:defRPr lang="en-US"/>
            </a:defPPr>
            <a:lvl1pPr fontAlgn="base">
              <a:lnSpc>
                <a:spcPct val="90000"/>
              </a:lnSpc>
              <a:spcBef>
                <a:spcPct val="0"/>
              </a:spcBef>
              <a:spcAft>
                <a:spcPct val="0"/>
              </a:spcAft>
              <a:defRPr sz="2000" b="0">
                <a:solidFill>
                  <a:srgbClr val="CC6600"/>
                </a:solidFill>
                <a:latin typeface="Verdana" panose="020B0604030504040204" pitchFamily="34" charset="0"/>
                <a:ea typeface="Verdana" panose="020B0604030504040204" pitchFamily="34" charset="0"/>
                <a:cs typeface="Verdana" panose="020B0604030504040204" pitchFamily="34" charset="0"/>
              </a:defRPr>
            </a:lvl1pPr>
            <a:lvl2pPr fontAlgn="base">
              <a:spcBef>
                <a:spcPct val="0"/>
              </a:spcBef>
              <a:spcAft>
                <a:spcPct val="0"/>
              </a:spcAft>
              <a:defRPr sz="2400" b="1">
                <a:latin typeface="Siemens Sans Black"/>
                <a:cs typeface="Arial" pitchFamily="34" charset="0"/>
              </a:defRPr>
            </a:lvl2pPr>
            <a:lvl3pPr fontAlgn="base">
              <a:spcBef>
                <a:spcPct val="0"/>
              </a:spcBef>
              <a:spcAft>
                <a:spcPct val="0"/>
              </a:spcAft>
              <a:defRPr sz="2400" b="1">
                <a:latin typeface="Siemens Sans Black"/>
                <a:cs typeface="Arial" pitchFamily="34" charset="0"/>
              </a:defRPr>
            </a:lvl3pPr>
            <a:lvl4pPr fontAlgn="base">
              <a:spcBef>
                <a:spcPct val="0"/>
              </a:spcBef>
              <a:spcAft>
                <a:spcPct val="0"/>
              </a:spcAft>
              <a:defRPr sz="2400" b="1">
                <a:latin typeface="Siemens Sans Black"/>
                <a:cs typeface="Arial" pitchFamily="34" charset="0"/>
              </a:defRPr>
            </a:lvl4pPr>
            <a:lvl5pPr fontAlgn="base">
              <a:spcBef>
                <a:spcPct val="0"/>
              </a:spcBef>
              <a:spcAft>
                <a:spcPct val="0"/>
              </a:spcAft>
              <a:defRPr sz="2400" b="1">
                <a:latin typeface="Siemens Sans Black"/>
                <a:cs typeface="Arial" pitchFamily="34" charset="0"/>
              </a:defRPr>
            </a:lvl5pPr>
            <a:lvl6pPr>
              <a:defRPr sz="2400" b="1">
                <a:latin typeface="Siemens Sans Black"/>
                <a:cs typeface="Arial" pitchFamily="34" charset="0"/>
              </a:defRPr>
            </a:lvl6pPr>
            <a:lvl7pPr>
              <a:defRPr sz="2400" b="1">
                <a:latin typeface="Siemens Sans Black"/>
                <a:cs typeface="Arial" pitchFamily="34" charset="0"/>
              </a:defRPr>
            </a:lvl7pPr>
            <a:lvl8pPr>
              <a:defRPr sz="2400" b="1">
                <a:latin typeface="Siemens Sans Black"/>
                <a:cs typeface="Arial" pitchFamily="34" charset="0"/>
              </a:defRPr>
            </a:lvl8pPr>
            <a:lvl9pPr>
              <a:defRPr sz="2400" b="1">
                <a:latin typeface="Siemens Sans Black"/>
                <a:cs typeface="Arial" pitchFamily="34" charset="0"/>
              </a:defRPr>
            </a:lvl9pPr>
          </a:lstStyle>
          <a:p>
            <a:r>
              <a:rPr lang="en-US" dirty="0"/>
              <a:t>3D City Modelling and Planning</a:t>
            </a:r>
          </a:p>
        </p:txBody>
      </p:sp>
      <p:pic>
        <p:nvPicPr>
          <p:cNvPr id="24" name="Picture 23"/>
          <p:cNvPicPr>
            <a:picLocks noChangeAspect="1"/>
          </p:cNvPicPr>
          <p:nvPr/>
        </p:nvPicPr>
        <p:blipFill>
          <a:blip r:embed="rId6"/>
          <a:stretch>
            <a:fillRect/>
          </a:stretch>
        </p:blipFill>
        <p:spPr>
          <a:xfrm>
            <a:off x="495250" y="3828106"/>
            <a:ext cx="3886199" cy="2115494"/>
          </a:xfrm>
          <a:prstGeom prst="rect">
            <a:avLst/>
          </a:prstGeom>
        </p:spPr>
      </p:pic>
      <p:sp>
        <p:nvSpPr>
          <p:cNvPr id="25" name="TextBox 12"/>
          <p:cNvSpPr txBox="1"/>
          <p:nvPr/>
        </p:nvSpPr>
        <p:spPr>
          <a:xfrm>
            <a:off x="763893" y="5837626"/>
            <a:ext cx="3046107"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b="0" dirty="0">
                <a:solidFill>
                  <a:srgbClr val="CC6600"/>
                </a:solidFill>
                <a:latin typeface="Verdana" panose="020B0604030504040204" pitchFamily="34" charset="0"/>
                <a:ea typeface="Verdana" panose="020B0604030504040204" pitchFamily="34" charset="0"/>
                <a:cs typeface="Verdana" panose="020B0604030504040204" pitchFamily="34" charset="0"/>
              </a:rPr>
              <a:t>3D Pathology Imaging</a:t>
            </a:r>
          </a:p>
        </p:txBody>
      </p:sp>
      <p:sp>
        <p:nvSpPr>
          <p:cNvPr id="26" name="TextBox 12"/>
          <p:cNvSpPr txBox="1"/>
          <p:nvPr/>
        </p:nvSpPr>
        <p:spPr>
          <a:xfrm>
            <a:off x="4650092" y="5837626"/>
            <a:ext cx="3808108" cy="369332"/>
          </a:xfrm>
          <a:prstGeom prst="rect">
            <a:avLst/>
          </a:prstGeom>
          <a:noFill/>
        </p:spPr>
        <p:txBody>
          <a:bodyPr wrap="square" rtlCol="0">
            <a:spAutoFit/>
          </a:bodyPr>
          <a:lstStyle>
            <a:defPPr>
              <a:defRPr lang="en-US"/>
            </a:defPPr>
            <a:lvl1pPr fontAlgn="base">
              <a:lnSpc>
                <a:spcPct val="90000"/>
              </a:lnSpc>
              <a:spcBef>
                <a:spcPct val="0"/>
              </a:spcBef>
              <a:spcAft>
                <a:spcPct val="0"/>
              </a:spcAft>
              <a:defRPr sz="2000" b="0">
                <a:solidFill>
                  <a:srgbClr val="CC6600"/>
                </a:solidFill>
                <a:latin typeface="Verdana" panose="020B0604030504040204" pitchFamily="34" charset="0"/>
                <a:ea typeface="Verdana" panose="020B0604030504040204" pitchFamily="34" charset="0"/>
                <a:cs typeface="Verdana" panose="020B0604030504040204" pitchFamily="34" charset="0"/>
              </a:defRPr>
            </a:lvl1pPr>
            <a:lvl2pPr fontAlgn="base">
              <a:spcBef>
                <a:spcPct val="0"/>
              </a:spcBef>
              <a:spcAft>
                <a:spcPct val="0"/>
              </a:spcAft>
              <a:defRPr sz="2400" b="1">
                <a:latin typeface="Siemens Sans Black"/>
                <a:cs typeface="Arial" pitchFamily="34" charset="0"/>
              </a:defRPr>
            </a:lvl2pPr>
            <a:lvl3pPr fontAlgn="base">
              <a:spcBef>
                <a:spcPct val="0"/>
              </a:spcBef>
              <a:spcAft>
                <a:spcPct val="0"/>
              </a:spcAft>
              <a:defRPr sz="2400" b="1">
                <a:latin typeface="Siemens Sans Black"/>
                <a:cs typeface="Arial" pitchFamily="34" charset="0"/>
              </a:defRPr>
            </a:lvl3pPr>
            <a:lvl4pPr fontAlgn="base">
              <a:spcBef>
                <a:spcPct val="0"/>
              </a:spcBef>
              <a:spcAft>
                <a:spcPct val="0"/>
              </a:spcAft>
              <a:defRPr sz="2400" b="1">
                <a:latin typeface="Siemens Sans Black"/>
                <a:cs typeface="Arial" pitchFamily="34" charset="0"/>
              </a:defRPr>
            </a:lvl4pPr>
            <a:lvl5pPr fontAlgn="base">
              <a:spcBef>
                <a:spcPct val="0"/>
              </a:spcBef>
              <a:spcAft>
                <a:spcPct val="0"/>
              </a:spcAft>
              <a:defRPr sz="2400" b="1">
                <a:latin typeface="Siemens Sans Black"/>
                <a:cs typeface="Arial" pitchFamily="34" charset="0"/>
              </a:defRPr>
            </a:lvl5pPr>
            <a:lvl6pPr>
              <a:defRPr sz="2400" b="1">
                <a:latin typeface="Siemens Sans Black"/>
                <a:cs typeface="Arial" pitchFamily="34" charset="0"/>
              </a:defRPr>
            </a:lvl6pPr>
            <a:lvl7pPr>
              <a:defRPr sz="2400" b="1">
                <a:latin typeface="Siemens Sans Black"/>
                <a:cs typeface="Arial" pitchFamily="34" charset="0"/>
              </a:defRPr>
            </a:lvl7pPr>
            <a:lvl8pPr>
              <a:defRPr sz="2400" b="1">
                <a:latin typeface="Siemens Sans Black"/>
                <a:cs typeface="Arial" pitchFamily="34" charset="0"/>
              </a:defRPr>
            </a:lvl8pPr>
            <a:lvl9pPr>
              <a:defRPr sz="2400" b="1">
                <a:latin typeface="Siemens Sans Black"/>
                <a:cs typeface="Arial" pitchFamily="34" charset="0"/>
              </a:defRPr>
            </a:lvl9pPr>
          </a:lstStyle>
          <a:p>
            <a:r>
              <a:rPr lang="en-US" dirty="0"/>
              <a:t>3D Blood Vessel and Nuclei</a:t>
            </a:r>
          </a:p>
        </p:txBody>
      </p:sp>
    </p:spTree>
    <p:extLst>
      <p:ext uri="{BB962C8B-B14F-4D97-AF65-F5344CB8AC3E}">
        <p14:creationId xmlns:p14="http://schemas.microsoft.com/office/powerpoint/2010/main" val="18054033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457200" y="6443246"/>
            <a:ext cx="1661032"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Performance</a:t>
            </a:r>
          </a:p>
        </p:txBody>
      </p:sp>
      <p:sp>
        <p:nvSpPr>
          <p:cNvPr id="11" name="Title 1"/>
          <p:cNvSpPr>
            <a:spLocks noGrp="1"/>
          </p:cNvSpPr>
          <p:nvPr>
            <p:ph type="title"/>
          </p:nvPr>
        </p:nvSpPr>
        <p:spPr>
          <a:xfrm>
            <a:off x="228600" y="134938"/>
            <a:ext cx="8553450" cy="779462"/>
          </a:xfrm>
        </p:spPr>
        <p:txBody>
          <a:bodyPr/>
          <a:lstStyle/>
          <a:p>
            <a:r>
              <a:rPr lang="en-US" dirty="0"/>
              <a:t>System Performance: Spatial Join</a:t>
            </a:r>
          </a:p>
        </p:txBody>
      </p:sp>
      <p:pic>
        <p:nvPicPr>
          <p:cNvPr id="19" name="Picture 18"/>
          <p:cNvPicPr>
            <a:picLocks noChangeAspect="1"/>
          </p:cNvPicPr>
          <p:nvPr/>
        </p:nvPicPr>
        <p:blipFill>
          <a:blip r:embed="rId3"/>
          <a:stretch>
            <a:fillRect/>
          </a:stretch>
        </p:blipFill>
        <p:spPr>
          <a:xfrm>
            <a:off x="256775" y="1450462"/>
            <a:ext cx="4252011" cy="3306204"/>
          </a:xfrm>
          <a:prstGeom prst="rect">
            <a:avLst/>
          </a:prstGeom>
        </p:spPr>
      </p:pic>
      <p:pic>
        <p:nvPicPr>
          <p:cNvPr id="22" name="Picture 21"/>
          <p:cNvPicPr>
            <a:picLocks noChangeAspect="1"/>
          </p:cNvPicPr>
          <p:nvPr/>
        </p:nvPicPr>
        <p:blipFill rotWithShape="1">
          <a:blip r:embed="rId4"/>
          <a:srcRect t="4709" r="70805"/>
          <a:stretch/>
        </p:blipFill>
        <p:spPr>
          <a:xfrm>
            <a:off x="4800600" y="1524000"/>
            <a:ext cx="4174992" cy="3048000"/>
          </a:xfrm>
          <a:prstGeom prst="rect">
            <a:avLst/>
          </a:prstGeom>
        </p:spPr>
      </p:pic>
      <p:sp>
        <p:nvSpPr>
          <p:cNvPr id="25" name="Rectangle 24"/>
          <p:cNvSpPr/>
          <p:nvPr/>
        </p:nvSpPr>
        <p:spPr>
          <a:xfrm>
            <a:off x="1704575" y="4800600"/>
            <a:ext cx="1752600"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Spatial Join</a:t>
            </a:r>
          </a:p>
        </p:txBody>
      </p:sp>
      <p:sp>
        <p:nvSpPr>
          <p:cNvPr id="12" name="Rectangle 11"/>
          <p:cNvSpPr/>
          <p:nvPr/>
        </p:nvSpPr>
        <p:spPr>
          <a:xfrm>
            <a:off x="5209775" y="4756666"/>
            <a:ext cx="3733800"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Spatial Join with different LOD</a:t>
            </a:r>
          </a:p>
        </p:txBody>
      </p:sp>
    </p:spTree>
    <p:extLst>
      <p:ext uri="{BB962C8B-B14F-4D97-AF65-F5344CB8AC3E}">
        <p14:creationId xmlns:p14="http://schemas.microsoft.com/office/powerpoint/2010/main" val="392630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457200" y="6443246"/>
            <a:ext cx="1661032"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Performance</a:t>
            </a:r>
          </a:p>
        </p:txBody>
      </p:sp>
      <p:sp>
        <p:nvSpPr>
          <p:cNvPr id="11" name="Title 1"/>
          <p:cNvSpPr>
            <a:spLocks noGrp="1"/>
          </p:cNvSpPr>
          <p:nvPr>
            <p:ph type="title"/>
          </p:nvPr>
        </p:nvSpPr>
        <p:spPr>
          <a:xfrm>
            <a:off x="228600" y="134938"/>
            <a:ext cx="8553450" cy="779462"/>
          </a:xfrm>
        </p:spPr>
        <p:txBody>
          <a:bodyPr/>
          <a:lstStyle/>
          <a:p>
            <a:r>
              <a:rPr lang="en-US" dirty="0"/>
              <a:t>System Performance: NN</a:t>
            </a:r>
          </a:p>
        </p:txBody>
      </p:sp>
      <p:pic>
        <p:nvPicPr>
          <p:cNvPr id="20" name="Picture 19"/>
          <p:cNvPicPr>
            <a:picLocks noChangeAspect="1"/>
          </p:cNvPicPr>
          <p:nvPr/>
        </p:nvPicPr>
        <p:blipFill>
          <a:blip r:embed="rId3"/>
          <a:stretch>
            <a:fillRect/>
          </a:stretch>
        </p:blipFill>
        <p:spPr>
          <a:xfrm>
            <a:off x="4505325" y="1295400"/>
            <a:ext cx="3952875" cy="3248657"/>
          </a:xfrm>
          <a:prstGeom prst="rect">
            <a:avLst/>
          </a:prstGeom>
        </p:spPr>
      </p:pic>
      <p:pic>
        <p:nvPicPr>
          <p:cNvPr id="21" name="Picture 20"/>
          <p:cNvPicPr>
            <a:picLocks noChangeAspect="1"/>
          </p:cNvPicPr>
          <p:nvPr/>
        </p:nvPicPr>
        <p:blipFill>
          <a:blip r:embed="rId4"/>
          <a:stretch>
            <a:fillRect/>
          </a:stretch>
        </p:blipFill>
        <p:spPr>
          <a:xfrm>
            <a:off x="228600" y="1302619"/>
            <a:ext cx="3962400" cy="3363880"/>
          </a:xfrm>
          <a:prstGeom prst="rect">
            <a:avLst/>
          </a:prstGeom>
        </p:spPr>
      </p:pic>
      <p:sp>
        <p:nvSpPr>
          <p:cNvPr id="23" name="Rectangle 22"/>
          <p:cNvSpPr/>
          <p:nvPr/>
        </p:nvSpPr>
        <p:spPr>
          <a:xfrm>
            <a:off x="5486400" y="4807819"/>
            <a:ext cx="2451058"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NN with AABB tree</a:t>
            </a:r>
          </a:p>
        </p:txBody>
      </p:sp>
      <p:sp>
        <p:nvSpPr>
          <p:cNvPr id="24" name="Rectangle 23"/>
          <p:cNvSpPr/>
          <p:nvPr/>
        </p:nvSpPr>
        <p:spPr>
          <a:xfrm>
            <a:off x="1287716" y="4807819"/>
            <a:ext cx="2132182"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NN with </a:t>
            </a:r>
            <a:r>
              <a:rPr lang="en-US" dirty="0" err="1">
                <a:latin typeface="Verdana" panose="020B0604030504040204" pitchFamily="34" charset="0"/>
                <a:ea typeface="Verdana" panose="020B0604030504040204" pitchFamily="34" charset="0"/>
                <a:cs typeface="Verdana" panose="020B0604030504040204" pitchFamily="34" charset="0"/>
              </a:rPr>
              <a:t>Voronoi</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537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28600" y="134938"/>
            <a:ext cx="8553450" cy="779462"/>
          </a:xfrm>
        </p:spPr>
        <p:txBody>
          <a:bodyPr/>
          <a:lstStyle/>
          <a:p>
            <a:r>
              <a:rPr lang="en-US" dirty="0"/>
              <a:t>On-going Work</a:t>
            </a:r>
          </a:p>
        </p:txBody>
      </p:sp>
      <p:sp>
        <p:nvSpPr>
          <p:cNvPr id="8" name="Content Placeholder 2"/>
          <p:cNvSpPr>
            <a:spLocks noGrp="1"/>
          </p:cNvSpPr>
          <p:nvPr>
            <p:ph idx="1"/>
          </p:nvPr>
        </p:nvSpPr>
        <p:spPr>
          <a:xfrm>
            <a:off x="228600" y="990601"/>
            <a:ext cx="8915400" cy="5181600"/>
          </a:xfrm>
        </p:spPr>
        <p:txBody>
          <a:bodyPr/>
          <a:lstStyle/>
          <a:p>
            <a:r>
              <a:rPr lang="en-US" dirty="0"/>
              <a:t>More experiments</a:t>
            </a:r>
          </a:p>
          <a:p>
            <a:pPr lvl="1"/>
            <a:r>
              <a:rPr lang="en-US" dirty="0"/>
              <a:t>Task profiling: I/O, memory, CPU, Network</a:t>
            </a:r>
          </a:p>
          <a:p>
            <a:r>
              <a:rPr lang="en-US" dirty="0"/>
              <a:t>GPU integration for 3D geometry computation</a:t>
            </a:r>
          </a:p>
          <a:p>
            <a:r>
              <a:rPr lang="en-US" dirty="0"/>
              <a:t>Move platform from Hadoop to Spark</a:t>
            </a:r>
          </a:p>
          <a:p>
            <a:r>
              <a:rPr lang="en-US" dirty="0"/>
              <a:t>RDMA integration</a:t>
            </a:r>
          </a:p>
        </p:txBody>
      </p:sp>
      <p:sp>
        <p:nvSpPr>
          <p:cNvPr id="4" name="TextBox 3"/>
          <p:cNvSpPr txBox="1">
            <a:spLocks noChangeArrowheads="1"/>
          </p:cNvSpPr>
          <p:nvPr/>
        </p:nvSpPr>
        <p:spPr bwMode="auto">
          <a:xfrm>
            <a:off x="457200" y="6443246"/>
            <a:ext cx="1189749"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Summary</a:t>
            </a:r>
          </a:p>
        </p:txBody>
      </p:sp>
    </p:spTree>
    <p:extLst>
      <p:ext uri="{BB962C8B-B14F-4D97-AF65-F5344CB8AC3E}">
        <p14:creationId xmlns:p14="http://schemas.microsoft.com/office/powerpoint/2010/main" val="273305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2590800"/>
            <a:ext cx="3369705" cy="769441"/>
          </a:xfrm>
          <a:prstGeom prst="rect">
            <a:avLst/>
          </a:prstGeom>
          <a:noFill/>
        </p:spPr>
        <p:txBody>
          <a:bodyPr wrap="none" rtlCol="0">
            <a:spAutoFit/>
          </a:bodyPr>
          <a:lstStyle/>
          <a:p>
            <a:r>
              <a:rPr lang="en-US" sz="4400" dirty="0">
                <a:latin typeface="Verdana" panose="020B0604030504040204" pitchFamily="34" charset="0"/>
                <a:ea typeface="Verdana" panose="020B0604030504040204" pitchFamily="34" charset="0"/>
                <a:cs typeface="Verdana" panose="020B0604030504040204" pitchFamily="34" charset="0"/>
              </a:rPr>
              <a:t>Thank you!</a:t>
            </a:r>
          </a:p>
        </p:txBody>
      </p:sp>
    </p:spTree>
    <p:extLst>
      <p:ext uri="{BB962C8B-B14F-4D97-AF65-F5344CB8AC3E}">
        <p14:creationId xmlns:p14="http://schemas.microsoft.com/office/powerpoint/2010/main" val="23653719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Image Algorithm Evaluation</a:t>
            </a:r>
          </a:p>
        </p:txBody>
      </p:sp>
      <p:sp>
        <p:nvSpPr>
          <p:cNvPr id="3" name="Content Placeholder 2"/>
          <p:cNvSpPr>
            <a:spLocks noGrp="1"/>
          </p:cNvSpPr>
          <p:nvPr>
            <p:ph idx="1"/>
          </p:nvPr>
        </p:nvSpPr>
        <p:spPr>
          <a:xfrm>
            <a:off x="289481" y="990600"/>
            <a:ext cx="8505825" cy="5561013"/>
          </a:xfrm>
        </p:spPr>
        <p:txBody>
          <a:bodyPr/>
          <a:lstStyle/>
          <a:p>
            <a:pPr>
              <a:spcBef>
                <a:spcPts val="300"/>
              </a:spcBef>
              <a:spcAft>
                <a:spcPts val="200"/>
              </a:spcAft>
            </a:pPr>
            <a:r>
              <a:rPr lang="en-US" dirty="0"/>
              <a:t>High quality image analysis algorithms are essential to support biomedical research and diagnosis</a:t>
            </a:r>
          </a:p>
          <a:p>
            <a:pPr lvl="1">
              <a:spcBef>
                <a:spcPts val="300"/>
              </a:spcBef>
              <a:spcAft>
                <a:spcPts val="200"/>
              </a:spcAft>
            </a:pPr>
            <a:r>
              <a:rPr lang="en-US" dirty="0"/>
              <a:t>Validate algorithms with human annotations</a:t>
            </a:r>
          </a:p>
          <a:p>
            <a:pPr lvl="1">
              <a:spcBef>
                <a:spcPts val="300"/>
              </a:spcBef>
              <a:spcAft>
                <a:spcPts val="200"/>
              </a:spcAft>
            </a:pPr>
            <a:r>
              <a:rPr lang="en-US" dirty="0"/>
              <a:t>Compare and consolidate different algorithm results</a:t>
            </a:r>
          </a:p>
          <a:p>
            <a:pPr>
              <a:spcBef>
                <a:spcPts val="300"/>
              </a:spcBef>
              <a:spcAft>
                <a:spcPts val="200"/>
              </a:spcAft>
              <a:buNone/>
            </a:pPr>
            <a:endParaRPr lang="en-US" sz="900" dirty="0"/>
          </a:p>
          <a:p>
            <a:pPr>
              <a:spcBef>
                <a:spcPts val="300"/>
              </a:spcBef>
              <a:spcAft>
                <a:spcPts val="200"/>
              </a:spcAft>
              <a:buNone/>
            </a:pPr>
            <a:r>
              <a:rPr lang="en-US" dirty="0"/>
              <a:t>e.g.: what are the distances and overlap ratios between markup boundaries from two algorithms?</a:t>
            </a:r>
          </a:p>
        </p:txBody>
      </p:sp>
      <p:pic>
        <p:nvPicPr>
          <p:cNvPr id="5" name="Picture 4" descr="spatialfig.tif"/>
          <p:cNvPicPr>
            <a:picLocks noChangeAspect="1"/>
          </p:cNvPicPr>
          <p:nvPr/>
        </p:nvPicPr>
        <p:blipFill>
          <a:blip r:embed="rId3" cstate="print"/>
          <a:stretch>
            <a:fillRect/>
          </a:stretch>
        </p:blipFill>
        <p:spPr>
          <a:xfrm>
            <a:off x="316723" y="3733800"/>
            <a:ext cx="3407391" cy="2384283"/>
          </a:xfrm>
          <a:prstGeom prst="rect">
            <a:avLst/>
          </a:prstGeom>
          <a:ln w="15875">
            <a:solidFill>
              <a:schemeClr val="accent1"/>
            </a:solidFill>
          </a:ln>
          <a:effectLst>
            <a:outerShdw blurRad="50800" dist="38100" dir="2700000" algn="tl" rotWithShape="0">
              <a:prstClr val="black">
                <a:alpha val="40000"/>
              </a:prstClr>
            </a:outerShdw>
          </a:effectLst>
        </p:spPr>
      </p:pic>
      <p:sp>
        <p:nvSpPr>
          <p:cNvPr id="22" name="TextBox 21"/>
          <p:cNvSpPr txBox="1"/>
          <p:nvPr/>
        </p:nvSpPr>
        <p:spPr>
          <a:xfrm>
            <a:off x="3887539" y="5105400"/>
            <a:ext cx="2786340" cy="759182"/>
          </a:xfrm>
          <a:prstGeom prst="rect">
            <a:avLst/>
          </a:prstGeom>
          <a:noFill/>
        </p:spPr>
        <p:txBody>
          <a:bodyPr wrap="none" rtlCol="0">
            <a:spAutoFit/>
          </a:bodyPr>
          <a:lstStyle/>
          <a:p>
            <a:pPr>
              <a:spcBef>
                <a:spcPts val="200"/>
              </a:spcBef>
              <a:spcAft>
                <a:spcPts val="200"/>
              </a:spcAft>
            </a:pPr>
            <a:r>
              <a:rPr lang="en-US" sz="2000" dirty="0">
                <a:solidFill>
                  <a:srgbClr val="00FF00"/>
                </a:solidFill>
                <a:latin typeface="Verdana" pitchFamily="34" charset="0"/>
                <a:ea typeface="Verdana" pitchFamily="34" charset="0"/>
                <a:cs typeface="Verdana" pitchFamily="34" charset="0"/>
              </a:rPr>
              <a:t>Green</a:t>
            </a:r>
            <a:r>
              <a:rPr lang="en-US" sz="2000" b="0" dirty="0">
                <a:latin typeface="Verdana" pitchFamily="34" charset="0"/>
                <a:ea typeface="Verdana" pitchFamily="34" charset="0"/>
                <a:cs typeface="Verdana" pitchFamily="34" charset="0"/>
              </a:rPr>
              <a:t>: algorithm 1</a:t>
            </a:r>
          </a:p>
          <a:p>
            <a:pPr>
              <a:spcBef>
                <a:spcPts val="200"/>
              </a:spcBef>
              <a:spcAft>
                <a:spcPts val="200"/>
              </a:spcAft>
            </a:pPr>
            <a:r>
              <a:rPr lang="en-US" sz="2000" dirty="0">
                <a:solidFill>
                  <a:srgbClr val="FF0000"/>
                </a:solidFill>
                <a:latin typeface="Verdana" pitchFamily="34" charset="0"/>
                <a:ea typeface="Verdana" pitchFamily="34" charset="0"/>
                <a:cs typeface="Verdana" pitchFamily="34" charset="0"/>
              </a:rPr>
              <a:t>Red</a:t>
            </a:r>
            <a:r>
              <a:rPr lang="en-US" sz="2000" b="0" dirty="0">
                <a:latin typeface="Verdana" pitchFamily="34" charset="0"/>
                <a:ea typeface="Verdana" pitchFamily="34" charset="0"/>
                <a:cs typeface="Verdana" pitchFamily="34" charset="0"/>
              </a:rPr>
              <a:t>:    algorithm 2</a:t>
            </a:r>
          </a:p>
        </p:txBody>
      </p:sp>
      <p:sp>
        <p:nvSpPr>
          <p:cNvPr id="10" name="TextBox 9"/>
          <p:cNvSpPr txBox="1"/>
          <p:nvPr/>
        </p:nvSpPr>
        <p:spPr>
          <a:xfrm>
            <a:off x="3810000" y="3886200"/>
            <a:ext cx="2863879" cy="707886"/>
          </a:xfrm>
          <a:prstGeom prst="rect">
            <a:avLst/>
          </a:prstGeom>
          <a:noFill/>
        </p:spPr>
        <p:txBody>
          <a:bodyPr wrap="square" rIns="0" rtlCol="0">
            <a:spAutoFit/>
          </a:bodyPr>
          <a:lstStyle/>
          <a:p>
            <a:pPr>
              <a:spcBef>
                <a:spcPts val="200"/>
              </a:spcBef>
              <a:spcAft>
                <a:spcPts val="200"/>
              </a:spcAft>
            </a:pPr>
            <a:r>
              <a:rPr lang="en-US" sz="2000" b="0" dirty="0">
                <a:latin typeface="Verdana" pitchFamily="34" charset="0"/>
                <a:ea typeface="Verdana" pitchFamily="34" charset="0"/>
                <a:cs typeface="Verdana" pitchFamily="34" charset="0"/>
              </a:rPr>
              <a:t>Cross matching of two spatial data sets</a:t>
            </a:r>
          </a:p>
        </p:txBody>
      </p:sp>
      <p:sp>
        <p:nvSpPr>
          <p:cNvPr id="11" name="TextBox 10"/>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pic>
        <p:nvPicPr>
          <p:cNvPr id="12" name="Picture 11"/>
          <p:cNvPicPr>
            <a:picLocks noChangeAspect="1"/>
          </p:cNvPicPr>
          <p:nvPr/>
        </p:nvPicPr>
        <p:blipFill>
          <a:blip r:embed="rId4"/>
          <a:stretch>
            <a:fillRect/>
          </a:stretch>
        </p:blipFill>
        <p:spPr>
          <a:xfrm>
            <a:off x="6594228" y="3581400"/>
            <a:ext cx="2523714" cy="2606929"/>
          </a:xfrm>
          <a:prstGeom prst="rect">
            <a:avLst/>
          </a:prstGeom>
        </p:spPr>
      </p:pic>
    </p:spTree>
    <p:extLst>
      <p:ext uri="{BB962C8B-B14F-4D97-AF65-F5344CB8AC3E}">
        <p14:creationId xmlns:p14="http://schemas.microsoft.com/office/powerpoint/2010/main" val="15144331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Queries and Analytics</a:t>
            </a:r>
          </a:p>
        </p:txBody>
      </p:sp>
      <p:sp>
        <p:nvSpPr>
          <p:cNvPr id="5" name="Content Placeholder 2"/>
          <p:cNvSpPr txBox="1">
            <a:spLocks/>
          </p:cNvSpPr>
          <p:nvPr/>
        </p:nvSpPr>
        <p:spPr bwMode="auto">
          <a:xfrm>
            <a:off x="304801" y="887269"/>
            <a:ext cx="6096000" cy="5589732"/>
          </a:xfrm>
          <a:prstGeom prst="rect">
            <a:avLst/>
          </a:prstGeom>
          <a:noFill/>
          <a:ln w="9525">
            <a:noFill/>
            <a:miter lim="800000"/>
            <a:headEnd/>
            <a:tailEnd/>
          </a:ln>
        </p:spPr>
        <p:txBody>
          <a:bodyPr vert="horz" wrap="square" lIns="0" tIns="0" rIns="91440" bIns="45720" numCol="1" anchor="t" anchorCtr="0" compatLnSpc="1">
            <a:prstTxWarp prst="textNoShape">
              <a:avLst/>
            </a:prstTxWarp>
          </a:bodyPr>
          <a:lstStyle>
            <a:lvl1pPr marL="342900" indent="-342900" algn="l" rtl="0" eaLnBrk="0" fontAlgn="base" hangingPunct="0">
              <a:spcBef>
                <a:spcPct val="20000"/>
              </a:spcBef>
              <a:spcAft>
                <a:spcPts val="300"/>
              </a:spcAft>
              <a:buChar char="•"/>
              <a:defRPr sz="2400">
                <a:solidFill>
                  <a:schemeClr val="tx1"/>
                </a:solidFill>
                <a:latin typeface="Verdana" pitchFamily="34" charset="0"/>
                <a:ea typeface="+mn-ea"/>
                <a:cs typeface="+mn-cs"/>
              </a:defRPr>
            </a:lvl1pPr>
            <a:lvl2pPr marL="742950" indent="-285750" algn="l" rtl="0" eaLnBrk="0" fontAlgn="base" hangingPunct="0">
              <a:spcBef>
                <a:spcPct val="20000"/>
              </a:spcBef>
              <a:spcAft>
                <a:spcPts val="300"/>
              </a:spcAft>
              <a:buChar char="–"/>
              <a:defRPr sz="2200">
                <a:solidFill>
                  <a:schemeClr val="tx1"/>
                </a:solidFill>
                <a:latin typeface="Verdana" pitchFamily="34" charset="0"/>
              </a:defRPr>
            </a:lvl2pPr>
            <a:lvl3pPr marL="1143000" indent="-228600" algn="l" rtl="0" eaLnBrk="0" fontAlgn="base" hangingPunct="0">
              <a:spcBef>
                <a:spcPct val="20000"/>
              </a:spcBef>
              <a:spcAft>
                <a:spcPts val="300"/>
              </a:spcAft>
              <a:buChar char="•"/>
              <a:defRPr>
                <a:solidFill>
                  <a:schemeClr val="tx1"/>
                </a:solidFill>
                <a:latin typeface="Verdana" pitchFamily="34" charset="0"/>
              </a:defRPr>
            </a:lvl3pPr>
            <a:lvl4pPr marL="1600200" indent="-228600" algn="l" rtl="0" eaLnBrk="0" fontAlgn="base" hangingPunct="0">
              <a:spcBef>
                <a:spcPct val="20000"/>
              </a:spcBef>
              <a:spcAft>
                <a:spcPts val="300"/>
              </a:spcAft>
              <a:buChar char="–"/>
              <a:defRPr sz="1600">
                <a:solidFill>
                  <a:schemeClr val="tx1"/>
                </a:solidFill>
                <a:latin typeface="Verdana" pitchFamily="34" charset="0"/>
              </a:defRPr>
            </a:lvl4pPr>
            <a:lvl5pPr marL="2057400" indent="-228600" algn="l" rtl="0" eaLnBrk="0" fontAlgn="base" hangingPunct="0">
              <a:spcBef>
                <a:spcPct val="20000"/>
              </a:spcBef>
              <a:spcAft>
                <a:spcPts val="300"/>
              </a:spcAft>
              <a:buChar char="»"/>
              <a:defRPr sz="1500">
                <a:solidFill>
                  <a:srgbClr val="003399"/>
                </a:solidFill>
                <a:latin typeface="Verdana" pitchFamily="34" charset="0"/>
              </a:defRPr>
            </a:lvl5pPr>
            <a:lvl6pPr marL="2514600" indent="-228600" algn="l" rtl="0" fontAlgn="base">
              <a:spcBef>
                <a:spcPct val="20000"/>
              </a:spcBef>
              <a:spcAft>
                <a:spcPct val="0"/>
              </a:spcAft>
              <a:buChar char="»"/>
              <a:defRPr sz="1500">
                <a:solidFill>
                  <a:srgbClr val="003399"/>
                </a:solidFill>
                <a:latin typeface="Siemens Sans" pitchFamily="2" charset="0"/>
              </a:defRPr>
            </a:lvl6pPr>
            <a:lvl7pPr marL="2971800" indent="-228600" algn="l" rtl="0" fontAlgn="base">
              <a:spcBef>
                <a:spcPct val="20000"/>
              </a:spcBef>
              <a:spcAft>
                <a:spcPct val="0"/>
              </a:spcAft>
              <a:buChar char="»"/>
              <a:defRPr sz="1500">
                <a:solidFill>
                  <a:srgbClr val="003399"/>
                </a:solidFill>
                <a:latin typeface="Siemens Sans" pitchFamily="2" charset="0"/>
              </a:defRPr>
            </a:lvl7pPr>
            <a:lvl8pPr marL="3429000" indent="-228600" algn="l" rtl="0" fontAlgn="base">
              <a:spcBef>
                <a:spcPct val="20000"/>
              </a:spcBef>
              <a:spcAft>
                <a:spcPct val="0"/>
              </a:spcAft>
              <a:buChar char="»"/>
              <a:defRPr sz="1500">
                <a:solidFill>
                  <a:srgbClr val="003399"/>
                </a:solidFill>
                <a:latin typeface="Siemens Sans" pitchFamily="2" charset="0"/>
              </a:defRPr>
            </a:lvl8pPr>
            <a:lvl9pPr marL="3886200" indent="-228600" algn="l" rtl="0" fontAlgn="base">
              <a:spcBef>
                <a:spcPct val="20000"/>
              </a:spcBef>
              <a:spcAft>
                <a:spcPct val="0"/>
              </a:spcAft>
              <a:buChar char="»"/>
              <a:defRPr sz="1500">
                <a:solidFill>
                  <a:srgbClr val="003399"/>
                </a:solidFill>
                <a:latin typeface="Siemens Sans" pitchFamily="2" charset="0"/>
              </a:defRPr>
            </a:lvl9pPr>
          </a:lstStyle>
          <a:p>
            <a:pPr>
              <a:spcBef>
                <a:spcPts val="300"/>
              </a:spcBef>
            </a:pPr>
            <a:r>
              <a:rPr lang="en-US" b="0" kern="0" dirty="0"/>
              <a:t>Feature based descriptive queries</a:t>
            </a:r>
          </a:p>
          <a:p>
            <a:pPr lvl="1">
              <a:spcBef>
                <a:spcPts val="300"/>
              </a:spcBef>
            </a:pPr>
            <a:r>
              <a:rPr lang="en-US" sz="2000" b="0" kern="0" dirty="0"/>
              <a:t>Feature based filtering or feature aggregation </a:t>
            </a:r>
          </a:p>
          <a:p>
            <a:pPr>
              <a:spcBef>
                <a:spcPts val="300"/>
              </a:spcBef>
            </a:pPr>
            <a:r>
              <a:rPr lang="en-US" b="0" kern="0" dirty="0"/>
              <a:t>Spatial relationship based queries </a:t>
            </a:r>
          </a:p>
          <a:p>
            <a:pPr lvl="1">
              <a:spcBef>
                <a:spcPts val="300"/>
              </a:spcBef>
            </a:pPr>
            <a:r>
              <a:rPr lang="en-US" sz="2000" b="0" kern="0" dirty="0"/>
              <a:t>Spatial join (two- or multi-), window, point-query</a:t>
            </a:r>
          </a:p>
          <a:p>
            <a:pPr>
              <a:spcBef>
                <a:spcPts val="300"/>
              </a:spcBef>
            </a:pPr>
            <a:r>
              <a:rPr lang="en-US" b="0" kern="0" dirty="0"/>
              <a:t>Distance based queries</a:t>
            </a:r>
          </a:p>
          <a:p>
            <a:pPr lvl="1">
              <a:spcBef>
                <a:spcPts val="300"/>
              </a:spcBef>
            </a:pPr>
            <a:r>
              <a:rPr lang="en-US" sz="2000" b="0" kern="0" dirty="0"/>
              <a:t>Nearest neighbors</a:t>
            </a:r>
          </a:p>
          <a:p>
            <a:pPr lvl="1">
              <a:spcBef>
                <a:spcPts val="300"/>
              </a:spcBef>
            </a:pPr>
            <a:r>
              <a:rPr lang="en-US" sz="2000" kern="0" dirty="0"/>
              <a:t>Spatial proximity estimation</a:t>
            </a:r>
            <a:endParaRPr lang="en-US" sz="2000" b="0" kern="0" dirty="0"/>
          </a:p>
          <a:p>
            <a:pPr>
              <a:spcBef>
                <a:spcPts val="300"/>
              </a:spcBef>
            </a:pPr>
            <a:r>
              <a:rPr lang="en-US" b="0" kern="0" dirty="0"/>
              <a:t>Spatial analytics</a:t>
            </a:r>
            <a:endParaRPr lang="en-US" sz="2000" b="0" kern="0" dirty="0"/>
          </a:p>
          <a:p>
            <a:pPr lvl="1">
              <a:spcBef>
                <a:spcPts val="300"/>
              </a:spcBef>
            </a:pPr>
            <a:r>
              <a:rPr lang="en-US" sz="2000" b="0" kern="0" dirty="0"/>
              <a:t>Find spatial clusters, hotspots, and anomalies</a:t>
            </a:r>
          </a:p>
        </p:txBody>
      </p:sp>
      <p:pic>
        <p:nvPicPr>
          <p:cNvPr id="15362" name="Picture 2" descr="http://www.openpais.org/tcga/pais/features/histogram;paisuid=TCGA-02-0001-01Z-00-DX2_20x_20x_NS-MORPH_1;feature=area;width=900;height=525;form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3603" y="762000"/>
            <a:ext cx="2171700" cy="1266825"/>
          </a:xfrm>
          <a:prstGeom prst="rect">
            <a:avLst/>
          </a:prstGeom>
          <a:noFill/>
          <a:ln w="6350">
            <a:solidFill>
              <a:schemeClr val="tx2">
                <a:lumMod val="65000"/>
                <a:lumOff val="35000"/>
              </a:schemeClr>
            </a:solidFill>
          </a:ln>
          <a:extLst>
            <a:ext uri="{909E8E84-426E-40DD-AFC4-6F175D3DCCD1}">
              <a14:hiddenFill xmlns:a14="http://schemas.microsoft.com/office/drawing/2010/main">
                <a:solidFill>
                  <a:srgbClr val="FFFFFF"/>
                </a:solidFill>
              </a14:hiddenFill>
            </a:ext>
          </a:extLst>
        </p:spPr>
      </p:pic>
      <p:pic>
        <p:nvPicPr>
          <p:cNvPr id="9" name="Picture 8" descr="multiple.overl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602" y="2057400"/>
            <a:ext cx="2191992" cy="1404678"/>
          </a:xfrm>
          <a:prstGeom prst="rect">
            <a:avLst/>
          </a:prstGeom>
          <a:ln>
            <a:solidFill>
              <a:schemeClr val="tx1"/>
            </a:solidFill>
          </a:ln>
        </p:spPr>
      </p:pic>
      <p:pic>
        <p:nvPicPr>
          <p:cNvPr id="10" name="Picture 9" descr="Screen Shot 2015-01-27 at 8.41.3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400" y="3491949"/>
            <a:ext cx="2196193" cy="1318591"/>
          </a:xfrm>
          <a:prstGeom prst="rect">
            <a:avLst/>
          </a:prstGeom>
          <a:ln>
            <a:solidFill>
              <a:schemeClr val="tx1"/>
            </a:solidFill>
          </a:ln>
        </p:spPr>
      </p:pic>
      <p:pic>
        <p:nvPicPr>
          <p:cNvPr id="11" name="Picture 2" descr="https://doc.arcgis.com/en/arcgis-online/use-maps/GUID-EE6F4EA7-683D-4C9B-947B-8DF4CA30D87C-we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3602" y="4848727"/>
            <a:ext cx="2191991" cy="141955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8" name="TextBox 7"/>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spTree>
    <p:extLst>
      <p:ext uri="{BB962C8B-B14F-4D97-AF65-F5344CB8AC3E}">
        <p14:creationId xmlns:p14="http://schemas.microsoft.com/office/powerpoint/2010/main" val="2531333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768" y="4018877"/>
            <a:ext cx="2695020" cy="2000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srcRect/>
          <a:stretch>
            <a:fillRect/>
          </a:stretch>
        </p:blipFill>
        <p:spPr bwMode="auto">
          <a:xfrm>
            <a:off x="564215" y="1191727"/>
            <a:ext cx="2394005" cy="2369067"/>
          </a:xfrm>
          <a:prstGeom prst="rect">
            <a:avLst/>
          </a:prstGeom>
          <a:noFill/>
          <a:ln w="9525">
            <a:noFill/>
            <a:miter lim="800000"/>
            <a:headEnd/>
            <a:tailEnd/>
          </a:ln>
        </p:spPr>
      </p:pic>
      <p:sp>
        <p:nvSpPr>
          <p:cNvPr id="13" name="TextBox 12"/>
          <p:cNvSpPr txBox="1"/>
          <p:nvPr/>
        </p:nvSpPr>
        <p:spPr>
          <a:xfrm>
            <a:off x="6682494" y="981662"/>
            <a:ext cx="1628775"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ctr">
              <a:lnSpc>
                <a:spcPct val="90000"/>
              </a:lnSpc>
            </a:pPr>
            <a:r>
              <a:rPr lang="en-US" sz="2000" dirty="0">
                <a:latin typeface="+mn-lt"/>
              </a:rPr>
              <a:t>WINDOW</a:t>
            </a:r>
            <a:endParaRPr lang="en-US" sz="2000" b="0" dirty="0">
              <a:latin typeface="+mn-lt"/>
            </a:endParaRPr>
          </a:p>
        </p:txBody>
      </p:sp>
      <p:sp>
        <p:nvSpPr>
          <p:cNvPr id="15" name="TextBox 12"/>
          <p:cNvSpPr txBox="1"/>
          <p:nvPr/>
        </p:nvSpPr>
        <p:spPr>
          <a:xfrm>
            <a:off x="3358269" y="981662"/>
            <a:ext cx="2090583"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dirty="0">
                <a:latin typeface="+mn-lt"/>
              </a:rPr>
              <a:t>CONTAINMENT</a:t>
            </a:r>
            <a:endParaRPr lang="en-US" sz="2000" b="0" dirty="0">
              <a:latin typeface="+mn-lt"/>
            </a:endParaRPr>
          </a:p>
        </p:txBody>
      </p:sp>
      <p:pic>
        <p:nvPicPr>
          <p:cNvPr id="18" name="Picture 2"/>
          <p:cNvPicPr>
            <a:picLocks noChangeAspect="1" noChangeArrowheads="1"/>
          </p:cNvPicPr>
          <p:nvPr/>
        </p:nvPicPr>
        <p:blipFill>
          <a:blip r:embed="rId6" cstate="print"/>
          <a:srcRect/>
          <a:stretch>
            <a:fillRect/>
          </a:stretch>
        </p:blipFill>
        <p:spPr bwMode="auto">
          <a:xfrm>
            <a:off x="3106308" y="1301317"/>
            <a:ext cx="2614161" cy="2247809"/>
          </a:xfrm>
          <a:prstGeom prst="rect">
            <a:avLst/>
          </a:prstGeom>
          <a:noFill/>
          <a:ln w="9525">
            <a:noFill/>
            <a:miter lim="800000"/>
            <a:headEnd/>
            <a:tailEnd/>
          </a:ln>
        </p:spPr>
      </p:pic>
      <p:pic>
        <p:nvPicPr>
          <p:cNvPr id="20" name="Picture 6"/>
          <p:cNvPicPr>
            <a:picLocks noChangeAspect="1" noChangeArrowheads="1"/>
          </p:cNvPicPr>
          <p:nvPr/>
        </p:nvPicPr>
        <p:blipFill>
          <a:blip r:embed="rId7" cstate="print"/>
          <a:srcRect/>
          <a:stretch>
            <a:fillRect/>
          </a:stretch>
        </p:blipFill>
        <p:spPr bwMode="auto">
          <a:xfrm>
            <a:off x="6101468" y="1263126"/>
            <a:ext cx="2590801" cy="2286001"/>
          </a:xfrm>
          <a:prstGeom prst="rect">
            <a:avLst/>
          </a:prstGeom>
          <a:noFill/>
          <a:ln w="9525">
            <a:noFill/>
            <a:miter lim="800000"/>
            <a:headEnd/>
            <a:tailEnd/>
          </a:ln>
        </p:spPr>
      </p:pic>
      <p:sp>
        <p:nvSpPr>
          <p:cNvPr id="9" name="TextBox 12"/>
          <p:cNvSpPr txBox="1"/>
          <p:nvPr/>
        </p:nvSpPr>
        <p:spPr>
          <a:xfrm>
            <a:off x="1380085" y="992147"/>
            <a:ext cx="968535" cy="369332"/>
          </a:xfrm>
          <a:prstGeom prst="rect">
            <a:avLst/>
          </a:prstGeom>
          <a:noFill/>
        </p:spPr>
        <p:txBody>
          <a:bodyPr wrap="non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dirty="0">
                <a:latin typeface="+mn-lt"/>
              </a:rPr>
              <a:t>POINT</a:t>
            </a:r>
            <a:endParaRPr lang="en-US" sz="2000" b="0" dirty="0">
              <a:latin typeface="+mn-lt"/>
            </a:endParaRPr>
          </a:p>
        </p:txBody>
      </p:sp>
      <p:grpSp>
        <p:nvGrpSpPr>
          <p:cNvPr id="27" name="Group 26"/>
          <p:cNvGrpSpPr/>
          <p:nvPr/>
        </p:nvGrpSpPr>
        <p:grpSpPr>
          <a:xfrm>
            <a:off x="2958219" y="3636994"/>
            <a:ext cx="3048001" cy="2459006"/>
            <a:chOff x="5867399" y="3821668"/>
            <a:chExt cx="3048001" cy="2459006"/>
          </a:xfrm>
        </p:grpSpPr>
        <p:sp>
          <p:nvSpPr>
            <p:cNvPr id="14" name="TextBox 13"/>
            <p:cNvSpPr txBox="1"/>
            <p:nvPr/>
          </p:nvSpPr>
          <p:spPr>
            <a:xfrm>
              <a:off x="5867399" y="3821668"/>
              <a:ext cx="3048001"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ctr">
                <a:lnSpc>
                  <a:spcPct val="90000"/>
                </a:lnSpc>
              </a:pPr>
              <a:r>
                <a:rPr lang="en-US" sz="2000" dirty="0">
                  <a:latin typeface="+mn-lt"/>
                </a:rPr>
                <a:t>NEAREST NEIGHBOR</a:t>
              </a:r>
              <a:endParaRPr lang="en-US" sz="2000" b="0" dirty="0">
                <a:latin typeface="+mn-lt"/>
              </a:endParaRPr>
            </a:p>
          </p:txBody>
        </p:sp>
        <p:pic>
          <p:nvPicPr>
            <p:cNvPr id="12" name="Picture 2"/>
            <p:cNvPicPr>
              <a:picLocks noChangeAspect="1" noChangeArrowheads="1"/>
            </p:cNvPicPr>
            <p:nvPr/>
          </p:nvPicPr>
          <p:blipFill>
            <a:blip r:embed="rId8" cstate="print"/>
            <a:srcRect/>
            <a:stretch>
              <a:fillRect/>
            </a:stretch>
          </p:blipFill>
          <p:spPr bwMode="auto">
            <a:xfrm>
              <a:off x="6096000" y="4207065"/>
              <a:ext cx="2590801" cy="2073609"/>
            </a:xfrm>
            <a:prstGeom prst="rect">
              <a:avLst/>
            </a:prstGeom>
            <a:noFill/>
            <a:ln w="9525">
              <a:solidFill>
                <a:schemeClr val="tx1">
                  <a:lumMod val="75000"/>
                  <a:lumOff val="25000"/>
                </a:schemeClr>
              </a:solidFill>
              <a:miter lim="800000"/>
              <a:headEnd/>
              <a:tailEnd/>
            </a:ln>
            <a:effectLst/>
          </p:spPr>
        </p:pic>
      </p:grpSp>
      <p:pic>
        <p:nvPicPr>
          <p:cNvPr id="19" name="Picture 18" descr="spatialfig.tif"/>
          <p:cNvPicPr>
            <a:picLocks noChangeAspect="1"/>
          </p:cNvPicPr>
          <p:nvPr/>
        </p:nvPicPr>
        <p:blipFill>
          <a:blip r:embed="rId9" cstate="print"/>
          <a:stretch>
            <a:fillRect/>
          </a:stretch>
        </p:blipFill>
        <p:spPr>
          <a:xfrm>
            <a:off x="405520" y="4017994"/>
            <a:ext cx="2552700" cy="2057399"/>
          </a:xfrm>
          <a:prstGeom prst="rect">
            <a:avLst/>
          </a:prstGeom>
          <a:ln w="15875">
            <a:solidFill>
              <a:schemeClr val="accent1"/>
            </a:solidFill>
          </a:ln>
          <a:effectLst/>
        </p:spPr>
      </p:pic>
      <p:sp>
        <p:nvSpPr>
          <p:cNvPr id="21" name="TextBox 20"/>
          <p:cNvSpPr txBox="1"/>
          <p:nvPr/>
        </p:nvSpPr>
        <p:spPr>
          <a:xfrm>
            <a:off x="381000" y="3636994"/>
            <a:ext cx="2577220"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ctr">
              <a:lnSpc>
                <a:spcPct val="90000"/>
              </a:lnSpc>
            </a:pPr>
            <a:r>
              <a:rPr lang="en-US" sz="2000" dirty="0">
                <a:latin typeface="+mn-lt"/>
              </a:rPr>
              <a:t>SPATIAL JOIN</a:t>
            </a:r>
            <a:endParaRPr lang="en-US" sz="2000" b="0" dirty="0">
              <a:latin typeface="+mn-lt"/>
            </a:endParaRPr>
          </a:p>
        </p:txBody>
      </p:sp>
      <p:sp>
        <p:nvSpPr>
          <p:cNvPr id="24" name="TextBox 23"/>
          <p:cNvSpPr txBox="1"/>
          <p:nvPr/>
        </p:nvSpPr>
        <p:spPr>
          <a:xfrm>
            <a:off x="5930020" y="3648662"/>
            <a:ext cx="2577220"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ctr">
              <a:lnSpc>
                <a:spcPct val="90000"/>
              </a:lnSpc>
            </a:pPr>
            <a:r>
              <a:rPr lang="en-US" sz="2000" dirty="0">
                <a:latin typeface="+mn-lt"/>
              </a:rPr>
              <a:t>DENSITY</a:t>
            </a:r>
            <a:endParaRPr lang="en-US" sz="2000" b="0" dirty="0">
              <a:latin typeface="+mn-lt"/>
            </a:endParaRPr>
          </a:p>
        </p:txBody>
      </p:sp>
      <p:sp>
        <p:nvSpPr>
          <p:cNvPr id="17" name="Title 16"/>
          <p:cNvSpPr>
            <a:spLocks noGrp="1"/>
          </p:cNvSpPr>
          <p:nvPr>
            <p:ph type="title"/>
          </p:nvPr>
        </p:nvSpPr>
        <p:spPr/>
        <p:txBody>
          <a:bodyPr/>
          <a:lstStyle/>
          <a:p>
            <a:r>
              <a:rPr lang="en-US" dirty="0"/>
              <a:t>“GIS” Centric Queries for Pathology Data</a:t>
            </a:r>
          </a:p>
        </p:txBody>
      </p:sp>
      <p:sp>
        <p:nvSpPr>
          <p:cNvPr id="23" name="TextBox 22"/>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spTree>
    <p:custDataLst>
      <p:tags r:id="rId1"/>
    </p:custDataLst>
    <p:extLst>
      <p:ext uri="{BB962C8B-B14F-4D97-AF65-F5344CB8AC3E}">
        <p14:creationId xmlns:p14="http://schemas.microsoft.com/office/powerpoint/2010/main" val="63331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US" dirty="0"/>
              <a:t>Requirements and Challenges</a:t>
            </a:r>
          </a:p>
        </p:txBody>
      </p:sp>
      <p:sp>
        <p:nvSpPr>
          <p:cNvPr id="4" name="TextBox 3"/>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pic>
        <p:nvPicPr>
          <p:cNvPr id="6" name="Picture 2" descr="http://mvviewer.gforge.inria.fr/images/transforme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5815"/>
            <a:ext cx="3768293" cy="138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701532" y="2971800"/>
            <a:ext cx="2442467" cy="3289529"/>
          </a:xfrm>
          <a:prstGeom prst="rect">
            <a:avLst/>
          </a:prstGeom>
        </p:spPr>
      </p:pic>
      <p:sp>
        <p:nvSpPr>
          <p:cNvPr id="3" name="Content Placeholder 2"/>
          <p:cNvSpPr>
            <a:spLocks noGrp="1"/>
          </p:cNvSpPr>
          <p:nvPr>
            <p:ph idx="1"/>
          </p:nvPr>
        </p:nvSpPr>
        <p:spPr>
          <a:xfrm>
            <a:off x="304800" y="838200"/>
            <a:ext cx="8534401" cy="5682863"/>
          </a:xfrm>
        </p:spPr>
        <p:txBody>
          <a:bodyPr/>
          <a:lstStyle/>
          <a:p>
            <a:r>
              <a:rPr lang="en-US" sz="2800" dirty="0"/>
              <a:t>Explosion of 3D data</a:t>
            </a:r>
          </a:p>
          <a:p>
            <a:pPr lvl="1"/>
            <a:r>
              <a:rPr lang="en-US" sz="2400" dirty="0"/>
              <a:t>10 billion pixels per image, hundreds of slides per volume, tens of millions of 3D objects per volume </a:t>
            </a:r>
          </a:p>
          <a:p>
            <a:r>
              <a:rPr lang="en-US" sz="2800" dirty="0"/>
              <a:t>3D complex structures and representations</a:t>
            </a:r>
          </a:p>
          <a:p>
            <a:pPr lvl="1"/>
            <a:r>
              <a:rPr lang="en-US" sz="2600" dirty="0"/>
              <a:t>Bifurcations and branches in blood vessel</a:t>
            </a:r>
          </a:p>
          <a:p>
            <a:pPr lvl="1"/>
            <a:r>
              <a:rPr lang="en-US" sz="2600" dirty="0"/>
              <a:t>Multiple Levels of Detail (LOD)</a:t>
            </a:r>
          </a:p>
          <a:p>
            <a:endParaRPr lang="en-US" sz="2800" dirty="0"/>
          </a:p>
          <a:p>
            <a:r>
              <a:rPr lang="en-US" sz="2800" dirty="0"/>
              <a:t>High computational complexity</a:t>
            </a:r>
          </a:p>
          <a:p>
            <a:pPr lvl="1"/>
            <a:r>
              <a:rPr lang="en-US" sz="2400" dirty="0"/>
              <a:t>Heavy duty geometric computations</a:t>
            </a:r>
          </a:p>
        </p:txBody>
      </p:sp>
    </p:spTree>
    <p:extLst>
      <p:ext uri="{BB962C8B-B14F-4D97-AF65-F5344CB8AC3E}">
        <p14:creationId xmlns:p14="http://schemas.microsoft.com/office/powerpoint/2010/main" val="392847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TextBox 4"/>
          <p:cNvSpPr txBox="1">
            <a:spLocks noChangeArrowheads="1"/>
          </p:cNvSpPr>
          <p:nvPr/>
        </p:nvSpPr>
        <p:spPr bwMode="auto">
          <a:xfrm>
            <a:off x="571500" y="6400800"/>
            <a:ext cx="1640193"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Introduction</a:t>
            </a:r>
          </a:p>
        </p:txBody>
      </p:sp>
      <p:pic>
        <p:nvPicPr>
          <p:cNvPr id="7" name="Picture 6"/>
          <p:cNvPicPr>
            <a:picLocks noChangeAspect="1"/>
          </p:cNvPicPr>
          <p:nvPr/>
        </p:nvPicPr>
        <p:blipFill>
          <a:blip r:embed="rId3"/>
          <a:stretch>
            <a:fillRect/>
          </a:stretch>
        </p:blipFill>
        <p:spPr>
          <a:xfrm>
            <a:off x="284269" y="964352"/>
            <a:ext cx="4943487" cy="24754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V="1">
            <a:off x="4802371" y="1748187"/>
            <a:ext cx="4863666" cy="3069959"/>
          </a:xfrm>
          <a:prstGeom prst="rect">
            <a:avLst/>
          </a:prstGeom>
        </p:spPr>
      </p:pic>
      <p:pic>
        <p:nvPicPr>
          <p:cNvPr id="12" name="Picture 2" descr="http://mvviewer.gforge.inria.fr/images/transformes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122" y="4467327"/>
            <a:ext cx="4140371" cy="15202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4544" y="3439774"/>
            <a:ext cx="4877055" cy="646331"/>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just">
              <a:lnSpc>
                <a:spcPct val="90000"/>
              </a:lnSpc>
            </a:pPr>
            <a:r>
              <a:rPr lang="en-US" sz="2000" dirty="0">
                <a:latin typeface="+mn-lt"/>
              </a:rPr>
              <a:t>Fig. 1: A pathology  image volume with one reconstructed 3D blood vessel</a:t>
            </a:r>
            <a:endParaRPr lang="en-US" sz="2000" b="0" dirty="0">
              <a:latin typeface="+mn-lt"/>
            </a:endParaRPr>
          </a:p>
        </p:txBody>
      </p:sp>
      <p:sp>
        <p:nvSpPr>
          <p:cNvPr id="14" name="TextBox 13"/>
          <p:cNvSpPr txBox="1"/>
          <p:nvPr/>
        </p:nvSpPr>
        <p:spPr>
          <a:xfrm>
            <a:off x="268817" y="5802868"/>
            <a:ext cx="5029453"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gn="just">
              <a:lnSpc>
                <a:spcPct val="90000"/>
              </a:lnSpc>
            </a:pPr>
            <a:r>
              <a:rPr lang="en-US" sz="2000" dirty="0">
                <a:latin typeface="+mn-lt"/>
              </a:rPr>
              <a:t>Fig. 2: Intersection volume computation</a:t>
            </a:r>
            <a:endParaRPr lang="en-US" sz="2000" b="0" dirty="0">
              <a:latin typeface="+mn-lt"/>
            </a:endParaRPr>
          </a:p>
        </p:txBody>
      </p:sp>
      <p:sp>
        <p:nvSpPr>
          <p:cNvPr id="15" name="TextBox 14"/>
          <p:cNvSpPr txBox="1"/>
          <p:nvPr/>
        </p:nvSpPr>
        <p:spPr>
          <a:xfrm>
            <a:off x="5753100" y="5808957"/>
            <a:ext cx="2743197" cy="369332"/>
          </a:xfrm>
          <a:prstGeom prst="rect">
            <a:avLst/>
          </a:prstGeom>
          <a:noFill/>
        </p:spPr>
        <p:txBody>
          <a:bodyPr wrap="square" rtlCol="0">
            <a:spAutoFit/>
          </a:bodyPr>
          <a:lstStyle>
            <a:defPPr>
              <a:defRPr lang="en-US"/>
            </a:defPPr>
            <a:lvl1pPr algn="l" rtl="0" fontAlgn="base">
              <a:spcBef>
                <a:spcPct val="0"/>
              </a:spcBef>
              <a:spcAft>
                <a:spcPct val="0"/>
              </a:spcAft>
              <a:defRPr sz="2400" b="1" kern="1200">
                <a:solidFill>
                  <a:schemeClr val="tx1"/>
                </a:solidFill>
                <a:latin typeface="Siemens Sans Black"/>
                <a:ea typeface="+mn-ea"/>
                <a:cs typeface="Arial" pitchFamily="34" charset="0"/>
              </a:defRPr>
            </a:lvl1pPr>
            <a:lvl2pPr marL="457200" algn="l" rtl="0" fontAlgn="base">
              <a:spcBef>
                <a:spcPct val="0"/>
              </a:spcBef>
              <a:spcAft>
                <a:spcPct val="0"/>
              </a:spcAft>
              <a:defRPr sz="2400" b="1" kern="1200">
                <a:solidFill>
                  <a:schemeClr val="tx1"/>
                </a:solidFill>
                <a:latin typeface="Siemens Sans Black"/>
                <a:ea typeface="+mn-ea"/>
                <a:cs typeface="Arial" pitchFamily="34" charset="0"/>
              </a:defRPr>
            </a:lvl2pPr>
            <a:lvl3pPr marL="914400" algn="l" rtl="0" fontAlgn="base">
              <a:spcBef>
                <a:spcPct val="0"/>
              </a:spcBef>
              <a:spcAft>
                <a:spcPct val="0"/>
              </a:spcAft>
              <a:defRPr sz="2400" b="1" kern="1200">
                <a:solidFill>
                  <a:schemeClr val="tx1"/>
                </a:solidFill>
                <a:latin typeface="Siemens Sans Black"/>
                <a:ea typeface="+mn-ea"/>
                <a:cs typeface="Arial" pitchFamily="34" charset="0"/>
              </a:defRPr>
            </a:lvl3pPr>
            <a:lvl4pPr marL="1371600" algn="l" rtl="0" fontAlgn="base">
              <a:spcBef>
                <a:spcPct val="0"/>
              </a:spcBef>
              <a:spcAft>
                <a:spcPct val="0"/>
              </a:spcAft>
              <a:defRPr sz="2400" b="1" kern="1200">
                <a:solidFill>
                  <a:schemeClr val="tx1"/>
                </a:solidFill>
                <a:latin typeface="Siemens Sans Black"/>
                <a:ea typeface="+mn-ea"/>
                <a:cs typeface="Arial" pitchFamily="34" charset="0"/>
              </a:defRPr>
            </a:lvl4pPr>
            <a:lvl5pPr marL="1828800" algn="l" rtl="0" fontAlgn="base">
              <a:spcBef>
                <a:spcPct val="0"/>
              </a:spcBef>
              <a:spcAft>
                <a:spcPct val="0"/>
              </a:spcAft>
              <a:defRPr sz="2400" b="1" kern="1200">
                <a:solidFill>
                  <a:schemeClr val="tx1"/>
                </a:solidFill>
                <a:latin typeface="Siemens Sans Black"/>
                <a:ea typeface="+mn-ea"/>
                <a:cs typeface="Arial" pitchFamily="34" charset="0"/>
              </a:defRPr>
            </a:lvl5pPr>
            <a:lvl6pPr marL="2286000" algn="l" defTabSz="914400" rtl="0" eaLnBrk="1" latinLnBrk="0" hangingPunct="1">
              <a:defRPr sz="2400" b="1" kern="1200">
                <a:solidFill>
                  <a:schemeClr val="tx1"/>
                </a:solidFill>
                <a:latin typeface="Siemens Sans Black"/>
                <a:ea typeface="+mn-ea"/>
                <a:cs typeface="Arial" pitchFamily="34" charset="0"/>
              </a:defRPr>
            </a:lvl6pPr>
            <a:lvl7pPr marL="2743200" algn="l" defTabSz="914400" rtl="0" eaLnBrk="1" latinLnBrk="0" hangingPunct="1">
              <a:defRPr sz="2400" b="1" kern="1200">
                <a:solidFill>
                  <a:schemeClr val="tx1"/>
                </a:solidFill>
                <a:latin typeface="Siemens Sans Black"/>
                <a:ea typeface="+mn-ea"/>
                <a:cs typeface="Arial" pitchFamily="34" charset="0"/>
              </a:defRPr>
            </a:lvl7pPr>
            <a:lvl8pPr marL="3200400" algn="l" defTabSz="914400" rtl="0" eaLnBrk="1" latinLnBrk="0" hangingPunct="1">
              <a:defRPr sz="2400" b="1" kern="1200">
                <a:solidFill>
                  <a:schemeClr val="tx1"/>
                </a:solidFill>
                <a:latin typeface="Siemens Sans Black"/>
                <a:ea typeface="+mn-ea"/>
                <a:cs typeface="Arial" pitchFamily="34" charset="0"/>
              </a:defRPr>
            </a:lvl8pPr>
            <a:lvl9pPr marL="3657600" algn="l" defTabSz="914400" rtl="0" eaLnBrk="1" latinLnBrk="0" hangingPunct="1">
              <a:defRPr sz="2400" b="1" kern="1200">
                <a:solidFill>
                  <a:schemeClr val="tx1"/>
                </a:solidFill>
                <a:latin typeface="Siemens Sans Black"/>
                <a:ea typeface="+mn-ea"/>
                <a:cs typeface="Arial" pitchFamily="34" charset="0"/>
              </a:defRPr>
            </a:lvl9pPr>
          </a:lstStyle>
          <a:p>
            <a:pPr>
              <a:lnSpc>
                <a:spcPct val="90000"/>
              </a:lnSpc>
            </a:pPr>
            <a:r>
              <a:rPr lang="en-US" sz="2000" dirty="0">
                <a:latin typeface="+mn-lt"/>
              </a:rPr>
              <a:t>Fig. 3: Multiple LODs</a:t>
            </a:r>
          </a:p>
        </p:txBody>
      </p:sp>
      <p:sp>
        <p:nvSpPr>
          <p:cNvPr id="16" name="Rectangle 15"/>
          <p:cNvSpPr/>
          <p:nvPr/>
        </p:nvSpPr>
        <p:spPr bwMode="auto">
          <a:xfrm>
            <a:off x="270825" y="851334"/>
            <a:ext cx="4978272" cy="3303590"/>
          </a:xfrm>
          <a:prstGeom prst="rect">
            <a:avLst/>
          </a:prstGeom>
          <a:noFill/>
          <a:ln w="25400" cap="flat" cmpd="sng" algn="ctr">
            <a:solidFill>
              <a:srgbClr val="FF9900"/>
            </a:solidFill>
            <a:prstDash val="solid"/>
            <a:round/>
            <a:headEnd type="none" w="med" len="med"/>
            <a:tailEnd type="none" w="med" len="med"/>
          </a:ln>
          <a:effectLst/>
        </p:spPr>
      </p:sp>
      <p:sp>
        <p:nvSpPr>
          <p:cNvPr id="17" name="Rectangle 16"/>
          <p:cNvSpPr/>
          <p:nvPr/>
        </p:nvSpPr>
        <p:spPr bwMode="auto">
          <a:xfrm>
            <a:off x="284269" y="4467768"/>
            <a:ext cx="4960502" cy="1704432"/>
          </a:xfrm>
          <a:prstGeom prst="rect">
            <a:avLst/>
          </a:prstGeom>
          <a:noFill/>
          <a:ln w="25400" cap="flat" cmpd="sng" algn="ctr">
            <a:solidFill>
              <a:srgbClr val="FF9900"/>
            </a:solidFill>
            <a:prstDash val="solid"/>
            <a:round/>
            <a:headEnd type="none" w="med" len="med"/>
            <a:tailEnd type="none" w="med" len="med"/>
          </a:ln>
          <a:effectLst/>
        </p:spPr>
      </p:sp>
      <p:sp>
        <p:nvSpPr>
          <p:cNvPr id="18" name="Rectangle 17"/>
          <p:cNvSpPr/>
          <p:nvPr/>
        </p:nvSpPr>
        <p:spPr bwMode="auto">
          <a:xfrm>
            <a:off x="5334000" y="851334"/>
            <a:ext cx="3581399" cy="5320866"/>
          </a:xfrm>
          <a:prstGeom prst="rect">
            <a:avLst/>
          </a:prstGeom>
          <a:noFill/>
          <a:ln w="25400" cap="flat" cmpd="sng" algn="ctr">
            <a:solidFill>
              <a:srgbClr val="FF9900"/>
            </a:solidFill>
            <a:prstDash val="solid"/>
            <a:round/>
            <a:headEnd type="none" w="med" len="med"/>
            <a:tailEnd type="none" w="med" len="med"/>
          </a:ln>
          <a:effectLst/>
        </p:spPr>
      </p:sp>
    </p:spTree>
    <p:extLst>
      <p:ext uri="{BB962C8B-B14F-4D97-AF65-F5344CB8AC3E}">
        <p14:creationId xmlns:p14="http://schemas.microsoft.com/office/powerpoint/2010/main" val="8375468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Hadoop-GIS 3D</a:t>
            </a:r>
          </a:p>
        </p:txBody>
      </p:sp>
      <p:sp>
        <p:nvSpPr>
          <p:cNvPr id="3" name="Content Placeholder 2"/>
          <p:cNvSpPr>
            <a:spLocks noGrp="1"/>
          </p:cNvSpPr>
          <p:nvPr>
            <p:ph idx="1"/>
          </p:nvPr>
        </p:nvSpPr>
        <p:spPr/>
        <p:txBody>
          <a:bodyPr/>
          <a:lstStyle/>
          <a:p>
            <a:pPr marL="0" indent="0">
              <a:buNone/>
            </a:pPr>
            <a:r>
              <a:rPr lang="en-US" dirty="0"/>
              <a:t>A general framework to support high performance spatial queries and analytics for 3D spatial big data on MapReduce</a:t>
            </a:r>
          </a:p>
          <a:p>
            <a:r>
              <a:rPr lang="en-US" dirty="0"/>
              <a:t>3D mesh compression</a:t>
            </a:r>
          </a:p>
          <a:p>
            <a:r>
              <a:rPr lang="en-US" dirty="0"/>
              <a:t>In-memory data storage</a:t>
            </a:r>
          </a:p>
          <a:p>
            <a:r>
              <a:rPr lang="en-US" dirty="0"/>
              <a:t>Multi-level spatial indexing</a:t>
            </a:r>
          </a:p>
          <a:p>
            <a:r>
              <a:rPr lang="en-US" dirty="0"/>
              <a:t>On-demand spatial query engine</a:t>
            </a:r>
          </a:p>
          <a:p>
            <a:r>
              <a:rPr lang="en-US" dirty="0"/>
              <a:t>Data skew aware spatial data partitioning</a:t>
            </a:r>
          </a:p>
          <a:p>
            <a:r>
              <a:rPr lang="en-US" dirty="0"/>
              <a:t>Boundary objects handling</a:t>
            </a:r>
          </a:p>
        </p:txBody>
      </p:sp>
      <p:sp>
        <p:nvSpPr>
          <p:cNvPr id="6" name="TextBox 5"/>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spTree>
    <p:extLst>
      <p:ext uri="{BB962C8B-B14F-4D97-AF65-F5344CB8AC3E}">
        <p14:creationId xmlns:p14="http://schemas.microsoft.com/office/powerpoint/2010/main" val="15361006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3350" y="134938"/>
            <a:ext cx="8553450" cy="779462"/>
          </a:xfrm>
        </p:spPr>
        <p:txBody>
          <a:bodyPr/>
          <a:lstStyle/>
          <a:p>
            <a:r>
              <a:rPr lang="en-US" dirty="0"/>
              <a:t>Hadoop-GIS 3D Architecture</a:t>
            </a:r>
          </a:p>
        </p:txBody>
      </p:sp>
      <p:sp>
        <p:nvSpPr>
          <p:cNvPr id="5" name="TextBox 4"/>
          <p:cNvSpPr txBox="1">
            <a:spLocks noChangeArrowheads="1"/>
          </p:cNvSpPr>
          <p:nvPr/>
        </p:nvSpPr>
        <p:spPr bwMode="auto">
          <a:xfrm>
            <a:off x="457200" y="6400800"/>
            <a:ext cx="1808508" cy="338554"/>
          </a:xfrm>
          <a:prstGeom prst="rect">
            <a:avLst/>
          </a:prstGeom>
          <a:noFill/>
          <a:ln w="9525">
            <a:noFill/>
            <a:miter lim="800000"/>
            <a:headEnd/>
            <a:tailEnd/>
          </a:ln>
        </p:spPr>
        <p:txBody>
          <a:bodyPr wrap="none">
            <a:spAutoFit/>
          </a:bodyPr>
          <a:lstStyle/>
          <a:p>
            <a:r>
              <a:rPr lang="en-US" sz="1600" dirty="0">
                <a:solidFill>
                  <a:schemeClr val="bg1"/>
                </a:solidFill>
                <a:latin typeface="Verdana" pitchFamily="34" charset="0"/>
              </a:rPr>
              <a:t>Hadoop-GIS 3D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38200"/>
            <a:ext cx="5791200" cy="5507753"/>
          </a:xfrm>
          <a:prstGeom prst="rect">
            <a:avLst/>
          </a:prstGeom>
        </p:spPr>
      </p:pic>
    </p:spTree>
    <p:extLst>
      <p:ext uri="{BB962C8B-B14F-4D97-AF65-F5344CB8AC3E}">
        <p14:creationId xmlns:p14="http://schemas.microsoft.com/office/powerpoint/2010/main" val="3362311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13.:"/>
</p:tagLst>
</file>

<file path=ppt/tags/tag2.xml><?xml version="1.0" encoding="utf-8"?>
<p:tagLst xmlns:a="http://schemas.openxmlformats.org/drawingml/2006/main" xmlns:r="http://schemas.openxmlformats.org/officeDocument/2006/relationships" xmlns:p="http://schemas.openxmlformats.org/presentationml/2006/main">
  <p:tag name="TIMING" val="|169.3"/>
</p:tagLst>
</file>

<file path=ppt/tags/tag3.xml><?xml version="1.0" encoding="utf-8"?>
<p:tagLst xmlns:a="http://schemas.openxmlformats.org/drawingml/2006/main" xmlns:r="http://schemas.openxmlformats.org/officeDocument/2006/relationships" xmlns:p="http://schemas.openxmlformats.org/presentationml/2006/main">
  <p:tag name="TIMING" val="|169.3"/>
</p:tagLst>
</file>

<file path=ppt/theme/theme1.xml><?xml version="1.0" encoding="utf-8"?>
<a:theme xmlns:a="http://schemas.openxmlformats.org/drawingml/2006/main" name="Standard">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iemens internal">
  <a:themeElements>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iemens intern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iemens intern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spDef>
    <a:lnDef>
      <a:spPr bwMode="auto">
        <a:xfrm>
          <a:off x="0" y="0"/>
          <a:ext cx="1" cy="1"/>
        </a:xfrm>
        <a:custGeom>
          <a:avLst/>
          <a:gdLst/>
          <a:ahLst/>
          <a:cxnLst/>
          <a:rect l="0" t="0" r="0" b="0"/>
          <a:pathLst/>
        </a:custGeom>
        <a:noFill/>
        <a:ln w="12700" cap="flat" cmpd="sng" algn="ctr">
          <a:solidFill>
            <a:srgbClr val="FF99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Siemens Sans Black" pitchFamily="2" charset="0"/>
          </a:defRPr>
        </a:defPPr>
      </a:lstStyle>
    </a:lnDef>
  </a:objectDefaults>
  <a:extraClrSchemeLst>
    <a:extraClrScheme>
      <a:clrScheme name="siemens inter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iemens inter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emens inter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emens inter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emens inter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emens inter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iemens inter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ony Brook Univers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EmoryTheme</Template>
  <TotalTime>7732</TotalTime>
  <Words>1954</Words>
  <Application>Microsoft Office PowerPoint</Application>
  <PresentationFormat>On-screen Show (4:3)</PresentationFormat>
  <Paragraphs>310</Paragraphs>
  <Slides>23</Slides>
  <Notes>22</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23</vt:i4>
      </vt:variant>
    </vt:vector>
  </HeadingPairs>
  <TitlesOfParts>
    <vt:vector size="41" baseType="lpstr">
      <vt:lpstr>Lucida Grande</vt:lpstr>
      <vt:lpstr>ＭＳ Ｐゴシック</vt:lpstr>
      <vt:lpstr>Siemens Sans</vt:lpstr>
      <vt:lpstr>Siemens Sans Black</vt:lpstr>
      <vt:lpstr>宋体</vt:lpstr>
      <vt:lpstr>UniversS 55 Roman</vt:lpstr>
      <vt:lpstr>Arial</vt:lpstr>
      <vt:lpstr>Calibri</vt:lpstr>
      <vt:lpstr>Helvetica</vt:lpstr>
      <vt:lpstr>Times</vt:lpstr>
      <vt:lpstr>Verdana</vt:lpstr>
      <vt:lpstr>Standard</vt:lpstr>
      <vt:lpstr>1_siemens internal</vt:lpstr>
      <vt:lpstr>2_siemens internal</vt:lpstr>
      <vt:lpstr>Office Theme</vt:lpstr>
      <vt:lpstr>1_Office Theme</vt:lpstr>
      <vt:lpstr>2_Office Theme</vt:lpstr>
      <vt:lpstr>Stony Brook University</vt:lpstr>
      <vt:lpstr>PowerPoint Presentation</vt:lpstr>
      <vt:lpstr>3D Spatial Data</vt:lpstr>
      <vt:lpstr>Systematic Image Algorithm Evaluation</vt:lpstr>
      <vt:lpstr>Spatial Queries and Analytics</vt:lpstr>
      <vt:lpstr>“GIS” Centric Queries for Pathology Data</vt:lpstr>
      <vt:lpstr>Requirements and Challenges</vt:lpstr>
      <vt:lpstr>Challenges</vt:lpstr>
      <vt:lpstr>Our Approach: Hadoop-GIS 3D</vt:lpstr>
      <vt:lpstr>Hadoop-GIS 3D Architecture</vt:lpstr>
      <vt:lpstr>3D Data Compression</vt:lpstr>
      <vt:lpstr>Multi-level Spatial Indexing</vt:lpstr>
      <vt:lpstr>Multi-level Spatial Indexing</vt:lpstr>
      <vt:lpstr>A General Framework of 3D Spatial Data Processing in MapReduce</vt:lpstr>
      <vt:lpstr>Example: 3D Spatial Join in MapReduce:  Data Compression and Partitioning</vt:lpstr>
      <vt:lpstr>Example: 3D Spatial Join in MapReduce:  Query Processing</vt:lpstr>
      <vt:lpstr>Real-Time Spatial Query Engine (RESQUE)</vt:lpstr>
      <vt:lpstr>Real-Time Spatial Query Engine (RESQUE)</vt:lpstr>
      <vt:lpstr>Spatial Partitioning</vt:lpstr>
      <vt:lpstr>Boundary-Crossing Object Handling</vt:lpstr>
      <vt:lpstr>System Performance: Spatial Join</vt:lpstr>
      <vt:lpstr>System Performance: NN</vt:lpstr>
      <vt:lpstr>On-going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SATO: A Spatial Data Partitioning Framework for Scalable Query Processing</dc:title>
  <dc:creator>Hoang Vo</dc:creator>
  <cp:lastModifiedBy>Fusheng  Wang</cp:lastModifiedBy>
  <cp:revision>554</cp:revision>
  <cp:lastPrinted>2015-08-17T21:47:31Z</cp:lastPrinted>
  <dcterms:created xsi:type="dcterms:W3CDTF">2014-10-10T03:49:09Z</dcterms:created>
  <dcterms:modified xsi:type="dcterms:W3CDTF">2017-05-25T18:33:31Z</dcterms:modified>
</cp:coreProperties>
</file>